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6" r:id="rId1"/>
  </p:sldMasterIdLst>
  <p:sldIdLst>
    <p:sldId id="256" r:id="rId2"/>
    <p:sldId id="283" r:id="rId3"/>
    <p:sldId id="259" r:id="rId4"/>
    <p:sldId id="285" r:id="rId5"/>
    <p:sldId id="258" r:id="rId6"/>
    <p:sldId id="284" r:id="rId7"/>
    <p:sldId id="260" r:id="rId8"/>
    <p:sldId id="264" r:id="rId9"/>
    <p:sldId id="261" r:id="rId10"/>
    <p:sldId id="262" r:id="rId11"/>
    <p:sldId id="287" r:id="rId12"/>
    <p:sldId id="286" r:id="rId13"/>
    <p:sldId id="288" r:id="rId14"/>
    <p:sldId id="263" r:id="rId15"/>
    <p:sldId id="257" r:id="rId16"/>
    <p:sldId id="289" r:id="rId17"/>
    <p:sldId id="265" r:id="rId18"/>
    <p:sldId id="266" r:id="rId19"/>
    <p:sldId id="290" r:id="rId20"/>
    <p:sldId id="267" r:id="rId21"/>
    <p:sldId id="292" r:id="rId22"/>
    <p:sldId id="294" r:id="rId23"/>
    <p:sldId id="295" r:id="rId24"/>
    <p:sldId id="296" r:id="rId25"/>
    <p:sldId id="282" r:id="rId26"/>
    <p:sldId id="26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718916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908527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8001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91853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371585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527123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56745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688057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576524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42683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2/14/2026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86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2/14/2026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814397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amazon.com/gp/product/B009S85LEA?ie=UTF8&amp;tag=youfamark-20&amp;camp=1789&amp;linkCode=xm2&amp;creativeASIN=B009S85LEA" TargetMode="External"/><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hyperlink" Target="https://www.amazon.com/Clorox-Concentrated-Regular-Bleach-Count/dp/B00C5RIQRK?SubscriptionId=AKIAJ4RDJHPMJ2IWKLUA&amp;tag=youfamark-20&amp;linkCode=xm2&amp;camp=2025&amp;creative=165953&amp;creativeASIN=B00C5RIQRK"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8BEC44CD-E290-4D60-A056-5BA05B182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453D4B-C5CB-C3D9-9886-ED31A41F67EC}"/>
              </a:ext>
            </a:extLst>
          </p:cNvPr>
          <p:cNvSpPr>
            <a:spLocks noGrp="1"/>
          </p:cNvSpPr>
          <p:nvPr>
            <p:ph type="ctrTitle"/>
          </p:nvPr>
        </p:nvSpPr>
        <p:spPr>
          <a:xfrm>
            <a:off x="517870" y="978408"/>
            <a:ext cx="5021182" cy="2334248"/>
          </a:xfrm>
        </p:spPr>
        <p:txBody>
          <a:bodyPr anchor="t">
            <a:normAutofit fontScale="90000"/>
          </a:bodyPr>
          <a:lstStyle/>
          <a:p>
            <a:r>
              <a:rPr lang="en-US" sz="5400" dirty="0">
                <a:solidFill>
                  <a:srgbClr val="FFFFFF"/>
                </a:solidFill>
              </a:rPr>
              <a:t>Water Security After a Disaster</a:t>
            </a:r>
          </a:p>
        </p:txBody>
      </p:sp>
      <p:sp>
        <p:nvSpPr>
          <p:cNvPr id="20" name="Rectangle 19">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04525631-9386-B52B-0220-A8628C2A7381}"/>
              </a:ext>
            </a:extLst>
          </p:cNvPr>
          <p:cNvSpPr>
            <a:spLocks noGrp="1"/>
          </p:cNvSpPr>
          <p:nvPr>
            <p:ph type="subTitle" idx="1"/>
          </p:nvPr>
        </p:nvSpPr>
        <p:spPr>
          <a:xfrm>
            <a:off x="6652366" y="4017817"/>
            <a:ext cx="5040785" cy="1920240"/>
          </a:xfrm>
        </p:spPr>
        <p:txBody>
          <a:bodyPr anchor="b">
            <a:normAutofit/>
          </a:bodyPr>
          <a:lstStyle/>
          <a:p>
            <a:r>
              <a:rPr lang="en-US" dirty="0">
                <a:solidFill>
                  <a:srgbClr val="FFFFFF"/>
                </a:solidFill>
              </a:rPr>
              <a:t>DEEP Survival Basics Workshop</a:t>
            </a:r>
          </a:p>
          <a:p>
            <a:r>
              <a:rPr lang="en-US" dirty="0">
                <a:solidFill>
                  <a:srgbClr val="FFFFFF"/>
                </a:solidFill>
              </a:rPr>
              <a:t>February 14, 2026</a:t>
            </a:r>
          </a:p>
        </p:txBody>
      </p:sp>
      <p:sp>
        <p:nvSpPr>
          <p:cNvPr id="22" name="Rectangle 21">
            <a:extLst>
              <a:ext uri="{FF2B5EF4-FFF2-40B4-BE49-F238E27FC236}">
                <a16:creationId xmlns:a16="http://schemas.microsoft.com/office/drawing/2014/main" id="{F1189494-2B67-46D2-93D6-A122A09BF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D68B689-9004-A6E2-21CC-1F06CEC82FD4}"/>
              </a:ext>
            </a:extLst>
          </p:cNvPr>
          <p:cNvPicPr>
            <a:picLocks noChangeAspect="1"/>
          </p:cNvPicPr>
          <p:nvPr/>
        </p:nvPicPr>
        <p:blipFill>
          <a:blip r:embed="rId2">
            <a:alphaModFix amt="46000"/>
          </a:blip>
          <a:stretch>
            <a:fillRect/>
          </a:stretch>
        </p:blipFill>
        <p:spPr>
          <a:xfrm>
            <a:off x="0" y="0"/>
            <a:ext cx="12192000" cy="6857999"/>
          </a:xfrm>
          <a:prstGeom prst="rect">
            <a:avLst/>
          </a:prstGeom>
        </p:spPr>
      </p:pic>
    </p:spTree>
    <p:extLst>
      <p:ext uri="{BB962C8B-B14F-4D97-AF65-F5344CB8AC3E}">
        <p14:creationId xmlns:p14="http://schemas.microsoft.com/office/powerpoint/2010/main" val="9108653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05204E-04CE-FDB1-EFDE-747EE183D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537" y="530872"/>
            <a:ext cx="5219700" cy="6038850"/>
          </a:xfrm>
          <a:prstGeom prst="rect">
            <a:avLst/>
          </a:prstGeom>
          <a:ln>
            <a:solidFill>
              <a:schemeClr val="tx1"/>
            </a:solidFill>
          </a:ln>
        </p:spPr>
      </p:pic>
      <p:sp>
        <p:nvSpPr>
          <p:cNvPr id="4" name="TextBox 3">
            <a:extLst>
              <a:ext uri="{FF2B5EF4-FFF2-40B4-BE49-F238E27FC236}">
                <a16:creationId xmlns:a16="http://schemas.microsoft.com/office/drawing/2014/main" id="{557EBC77-37EE-2B6E-4176-B8ACE131BF73}"/>
              </a:ext>
            </a:extLst>
          </p:cNvPr>
          <p:cNvSpPr txBox="1"/>
          <p:nvPr/>
        </p:nvSpPr>
        <p:spPr>
          <a:xfrm>
            <a:off x="6708710" y="699796"/>
            <a:ext cx="4973217" cy="3416320"/>
          </a:xfrm>
          <a:prstGeom prst="rect">
            <a:avLst/>
          </a:prstGeom>
          <a:noFill/>
        </p:spPr>
        <p:txBody>
          <a:bodyPr wrap="square" rtlCol="0">
            <a:spAutoFit/>
          </a:bodyPr>
          <a:lstStyle/>
          <a:p>
            <a:r>
              <a:rPr lang="en-US" dirty="0"/>
              <a:t>- A February 2022 report, published internally by Metro Vancouver, indicates a 9.0 magnitude earthquake could lead to 267 water main failures across the region.</a:t>
            </a:r>
          </a:p>
          <a:p>
            <a:endParaRPr lang="en-US" dirty="0"/>
          </a:p>
          <a:p>
            <a:r>
              <a:rPr lang="en-US" dirty="0"/>
              <a:t>- The most worrying failures are forecast to occur where all of the region’s main trunk lines pass under bodies of water — from dammed mountain lakes on the North Shore, under the Burrard Inlet, and down the line, below the Fraser River.</a:t>
            </a:r>
          </a:p>
          <a:p>
            <a:endParaRPr lang="en-US" dirty="0"/>
          </a:p>
        </p:txBody>
      </p:sp>
      <p:pic>
        <p:nvPicPr>
          <p:cNvPr id="6" name="Picture 5">
            <a:extLst>
              <a:ext uri="{FF2B5EF4-FFF2-40B4-BE49-F238E27FC236}">
                <a16:creationId xmlns:a16="http://schemas.microsoft.com/office/drawing/2014/main" id="{CEBCC9E7-09B2-2708-265C-3061810687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4906" y="4116116"/>
            <a:ext cx="4093557" cy="2299898"/>
          </a:xfrm>
          <a:prstGeom prst="rect">
            <a:avLst/>
          </a:prstGeom>
        </p:spPr>
      </p:pic>
    </p:spTree>
    <p:extLst>
      <p:ext uri="{BB962C8B-B14F-4D97-AF65-F5344CB8AC3E}">
        <p14:creationId xmlns:p14="http://schemas.microsoft.com/office/powerpoint/2010/main" val="1550492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B83D08-4D7D-53C3-6150-6B7A001639B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B8ACE73-BDDD-291F-98D1-2C8B35E24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10546677-BFDD-4EB9-DC2C-E8E8D5E0F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5192B221-6617-1B1F-2DF6-FD6E0B4728A0}"/>
              </a:ext>
            </a:extLst>
          </p:cNvPr>
          <p:cNvPicPr>
            <a:picLocks noChangeAspect="1"/>
          </p:cNvPicPr>
          <p:nvPr/>
        </p:nvPicPr>
        <p:blipFill>
          <a:blip r:embed="rId2">
            <a:alphaModFix amt="40000"/>
          </a:blip>
          <a:srcRect l="23197" r="14136" b="-1"/>
          <a:stretch/>
        </p:blipFill>
        <p:spPr>
          <a:xfrm>
            <a:off x="-2" y="0"/>
            <a:ext cx="12192001" cy="6858001"/>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11BF2C46-A2B1-C1BB-7CBD-5D225AF9DE25}"/>
              </a:ext>
            </a:extLst>
          </p:cNvPr>
          <p:cNvSpPr>
            <a:spLocks noGrp="1"/>
          </p:cNvSpPr>
          <p:nvPr>
            <p:ph type="ctrTitle"/>
          </p:nvPr>
        </p:nvSpPr>
        <p:spPr>
          <a:xfrm>
            <a:off x="517870" y="978407"/>
            <a:ext cx="5021182" cy="5478377"/>
          </a:xfrm>
        </p:spPr>
        <p:txBody>
          <a:bodyPr anchor="t">
            <a:normAutofit/>
          </a:bodyPr>
          <a:lstStyle/>
          <a:p>
            <a:r>
              <a:rPr lang="en-US" sz="2200" dirty="0">
                <a:solidFill>
                  <a:srgbClr val="FFFFFF"/>
                </a:solidFill>
              </a:rPr>
              <a:t>Background</a:t>
            </a:r>
            <a:br>
              <a:rPr lang="en-US" sz="1200" dirty="0">
                <a:solidFill>
                  <a:srgbClr val="FFFFFF"/>
                </a:solidFill>
              </a:rPr>
            </a:br>
            <a:r>
              <a:rPr lang="en-US" sz="1600" dirty="0">
                <a:solidFill>
                  <a:srgbClr val="FFFFFF"/>
                </a:solidFill>
              </a:rPr>
              <a:t>Recent disasters in the United States, Japan and New Zealand have damaged parts of water and wastewater systems, leaving people without access to clean water and flushable toilets for long periods. </a:t>
            </a:r>
            <a:br>
              <a:rPr lang="en-US" sz="1600" dirty="0">
                <a:solidFill>
                  <a:srgbClr val="FFFFFF"/>
                </a:solidFill>
              </a:rPr>
            </a:br>
            <a:br>
              <a:rPr lang="en-US" sz="1600" dirty="0">
                <a:solidFill>
                  <a:srgbClr val="FFFFFF"/>
                </a:solidFill>
              </a:rPr>
            </a:br>
            <a:r>
              <a:rPr lang="en-US" sz="1600" u="sng" dirty="0">
                <a:solidFill>
                  <a:srgbClr val="FFFFFF"/>
                </a:solidFill>
              </a:rPr>
              <a:t>Risks to Vancouver and Region </a:t>
            </a:r>
            <a:br>
              <a:rPr lang="en-US" sz="1600" u="sng" dirty="0">
                <a:solidFill>
                  <a:srgbClr val="FFFFFF"/>
                </a:solidFill>
              </a:rPr>
            </a:br>
            <a:br>
              <a:rPr lang="en-US" sz="1600" u="sng" dirty="0">
                <a:solidFill>
                  <a:srgbClr val="FFFFFF"/>
                </a:solidFill>
              </a:rPr>
            </a:br>
            <a:r>
              <a:rPr lang="en-US" sz="1600" dirty="0">
                <a:solidFill>
                  <a:srgbClr val="FFFFFF"/>
                </a:solidFill>
              </a:rPr>
              <a:t>- Megathrust earthquake could shatter Metro Vancouver’s capacity to send water to its 21 municipalities</a:t>
            </a:r>
            <a:r>
              <a:rPr lang="en-US" sz="1800" dirty="0">
                <a:solidFill>
                  <a:srgbClr val="FFFFFF"/>
                </a:solidFill>
              </a:rPr>
              <a:t>.</a:t>
            </a:r>
            <a:br>
              <a:rPr lang="en-US" sz="1800" dirty="0">
                <a:solidFill>
                  <a:srgbClr val="FFFFFF"/>
                </a:solidFill>
              </a:rPr>
            </a:br>
            <a:br>
              <a:rPr lang="en-US" sz="1800" dirty="0">
                <a:solidFill>
                  <a:srgbClr val="FFFFFF"/>
                </a:solidFill>
              </a:rPr>
            </a:br>
            <a:r>
              <a:rPr lang="en-US" sz="1800" dirty="0">
                <a:solidFill>
                  <a:srgbClr val="FFFFFF"/>
                </a:solidFill>
              </a:rPr>
              <a:t>-</a:t>
            </a:r>
            <a:r>
              <a:rPr lang="en-US" sz="1600" dirty="0">
                <a:solidFill>
                  <a:srgbClr val="FFFFFF"/>
                </a:solidFill>
              </a:rPr>
              <a:t> Shallow Crustal Earthquake (Near-surface Fault)</a:t>
            </a:r>
            <a:br>
              <a:rPr lang="en-US" sz="1600" dirty="0">
                <a:solidFill>
                  <a:srgbClr val="FFFFFF"/>
                </a:solidFill>
              </a:rPr>
            </a:br>
            <a:br>
              <a:rPr lang="en-US" sz="1600" dirty="0">
                <a:solidFill>
                  <a:srgbClr val="FFFFFF"/>
                </a:solidFill>
              </a:rPr>
            </a:br>
            <a:r>
              <a:rPr lang="en-US" sz="1600" dirty="0">
                <a:solidFill>
                  <a:srgbClr val="FFFFFF"/>
                </a:solidFill>
              </a:rPr>
              <a:t>- Secondary Hazards</a:t>
            </a:r>
            <a:br>
              <a:rPr lang="en-US" sz="1600" dirty="0">
                <a:solidFill>
                  <a:srgbClr val="FFFFFF"/>
                </a:solidFill>
              </a:rPr>
            </a:br>
            <a:r>
              <a:rPr lang="en-US" sz="1400" dirty="0">
                <a:solidFill>
                  <a:srgbClr val="FFFFFF"/>
                </a:solidFill>
              </a:rPr>
              <a:t>    - Landslides</a:t>
            </a:r>
            <a:br>
              <a:rPr lang="en-US" sz="1400" dirty="0">
                <a:solidFill>
                  <a:srgbClr val="FFFFFF"/>
                </a:solidFill>
              </a:rPr>
            </a:br>
            <a:r>
              <a:rPr lang="en-US" sz="1400" dirty="0">
                <a:solidFill>
                  <a:srgbClr val="FFFFFF"/>
                </a:solidFill>
              </a:rPr>
              <a:t>    - Dam Compromise</a:t>
            </a:r>
            <a:br>
              <a:rPr lang="en-US" sz="1400" dirty="0">
                <a:solidFill>
                  <a:srgbClr val="FFFFFF"/>
                </a:solidFill>
              </a:rPr>
            </a:br>
            <a:r>
              <a:rPr lang="en-US" sz="1400" dirty="0">
                <a:solidFill>
                  <a:srgbClr val="FFFFFF"/>
                </a:solidFill>
              </a:rPr>
              <a:t>    - Fire Hazards</a:t>
            </a:r>
          </a:p>
        </p:txBody>
      </p:sp>
      <p:sp>
        <p:nvSpPr>
          <p:cNvPr id="20" name="Rectangle 19">
            <a:extLst>
              <a:ext uri="{FF2B5EF4-FFF2-40B4-BE49-F238E27FC236}">
                <a16:creationId xmlns:a16="http://schemas.microsoft.com/office/drawing/2014/main" id="{5239BC88-87B1-EAAA-E6AA-D193BAF1BA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 name="Subtitle 2">
            <a:extLst>
              <a:ext uri="{FF2B5EF4-FFF2-40B4-BE49-F238E27FC236}">
                <a16:creationId xmlns:a16="http://schemas.microsoft.com/office/drawing/2014/main" id="{309D3686-66A3-DA95-71AD-B4A1BB1264E5}"/>
              </a:ext>
            </a:extLst>
          </p:cNvPr>
          <p:cNvSpPr>
            <a:spLocks noGrp="1"/>
          </p:cNvSpPr>
          <p:nvPr>
            <p:ph type="subTitle" idx="1"/>
          </p:nvPr>
        </p:nvSpPr>
        <p:spPr>
          <a:xfrm>
            <a:off x="6552778" y="425513"/>
            <a:ext cx="5040785" cy="5874701"/>
          </a:xfrm>
        </p:spPr>
        <p:txBody>
          <a:bodyPr anchor="b">
            <a:normAutofit fontScale="62500" lnSpcReduction="20000"/>
          </a:bodyPr>
          <a:lstStyle/>
          <a:p>
            <a:r>
              <a:rPr lang="en-US" dirty="0">
                <a:solidFill>
                  <a:srgbClr val="FFFFFF"/>
                </a:solidFill>
              </a:rPr>
              <a:t>2022 Metro Vancouver Report Findings</a:t>
            </a:r>
          </a:p>
          <a:p>
            <a:endParaRPr lang="en-US" dirty="0">
              <a:solidFill>
                <a:srgbClr val="FFFFFF"/>
              </a:solidFill>
            </a:endParaRPr>
          </a:p>
          <a:p>
            <a:r>
              <a:rPr lang="en-US" dirty="0">
                <a:solidFill>
                  <a:srgbClr val="FFFFFF"/>
                </a:solidFill>
              </a:rPr>
              <a:t>The following damage is expected to </a:t>
            </a:r>
          </a:p>
          <a:p>
            <a:endParaRPr lang="en-US" dirty="0">
              <a:solidFill>
                <a:srgbClr val="FFFFFF"/>
              </a:solidFill>
            </a:endParaRPr>
          </a:p>
          <a:p>
            <a:r>
              <a:rPr lang="en-US" dirty="0">
                <a:solidFill>
                  <a:srgbClr val="FFFFFF"/>
                </a:solidFill>
              </a:rPr>
              <a:t>-  about 30 per cent of the region’s water mains — or 140 km out of 498 </a:t>
            </a:r>
            <a:r>
              <a:rPr lang="en-US" dirty="0" err="1">
                <a:solidFill>
                  <a:srgbClr val="FFFFFF"/>
                </a:solidFill>
              </a:rPr>
              <a:t>kilometres</a:t>
            </a:r>
            <a:r>
              <a:rPr lang="en-US" dirty="0">
                <a:solidFill>
                  <a:srgbClr val="FFFFFF"/>
                </a:solidFill>
              </a:rPr>
              <a:t> of pipes — are in areas at severe risk to landslides and liquefying soils.</a:t>
            </a:r>
          </a:p>
          <a:p>
            <a:r>
              <a:rPr lang="en-US" dirty="0">
                <a:solidFill>
                  <a:srgbClr val="FFFFFF"/>
                </a:solidFill>
              </a:rPr>
              <a:t>- Liquefaction also puts at risk Metro’s pump stations — designed to move drinking water throughout the region — and the region’s 26 reservoirs, mostly underground water storage facilities reinforced with concrete and steel. </a:t>
            </a:r>
          </a:p>
          <a:p>
            <a:r>
              <a:rPr lang="en-US" dirty="0">
                <a:solidFill>
                  <a:srgbClr val="FFFFFF"/>
                </a:solidFill>
              </a:rPr>
              <a:t>-In both cases, the most serious damage is expected to occur at inlet and outlet pipes, where rigid connections could lead pipes to snap off. </a:t>
            </a:r>
          </a:p>
          <a:p>
            <a:r>
              <a:rPr lang="en-US" dirty="0">
                <a:solidFill>
                  <a:srgbClr val="FFFFFF"/>
                </a:solidFill>
              </a:rPr>
              <a:t>-If they fail, the reservoir or pump stations will likely be made inoperable-</a:t>
            </a:r>
          </a:p>
          <a:p>
            <a:r>
              <a:rPr lang="en-US" dirty="0">
                <a:solidFill>
                  <a:srgbClr val="FFFFFF"/>
                </a:solidFill>
              </a:rPr>
              <a:t>- The time it would take to fix damage to Metro’s pump stations, reservoirs and water treatment plants ranges from less than a day up to 155 days for heavily damaged reservoirs, estimates the report.</a:t>
            </a:r>
          </a:p>
          <a:p>
            <a:r>
              <a:rPr lang="en-US" dirty="0">
                <a:solidFill>
                  <a:srgbClr val="FFFFFF"/>
                </a:solidFill>
              </a:rPr>
              <a:t>- Metro Vancouver is upgrading key infrastructure, focusing on seismic improvements to reservoirs and using deep, flexible tunnels for pipe crossings to withstand a maximum credible </a:t>
            </a:r>
            <a:r>
              <a:rPr lang="en-US" dirty="0" err="1">
                <a:solidFill>
                  <a:srgbClr val="FFFFFF"/>
                </a:solidFill>
              </a:rPr>
              <a:t>earthquak</a:t>
            </a:r>
            <a:endParaRPr lang="en-US" dirty="0">
              <a:solidFill>
                <a:srgbClr val="FFFFFF"/>
              </a:solidFill>
            </a:endParaRPr>
          </a:p>
          <a:p>
            <a:endParaRPr lang="en-US" dirty="0">
              <a:solidFill>
                <a:srgbClr val="FFFFFF"/>
              </a:solidFill>
            </a:endParaRPr>
          </a:p>
        </p:txBody>
      </p:sp>
      <p:sp>
        <p:nvSpPr>
          <p:cNvPr id="22" name="Rectangle 21">
            <a:extLst>
              <a:ext uri="{FF2B5EF4-FFF2-40B4-BE49-F238E27FC236}">
                <a16:creationId xmlns:a16="http://schemas.microsoft.com/office/drawing/2014/main" id="{7E46A747-2DEA-BA2F-4066-3D3D96452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24897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700"/>
                                        <p:tgtEl>
                                          <p:spTgt spid="3">
                                            <p:txEl>
                                              <p:pRg st="2" end="2"/>
                                            </p:txEl>
                                          </p:spTgt>
                                        </p:tgtEl>
                                      </p:cBhvr>
                                    </p:animEffect>
                                  </p:childTnLst>
                                </p:cTn>
                              </p:par>
                              <p:par>
                                <p:cTn id="14" presetID="10" presetClass="entr" presetSubtype="0" fill="hold" grpId="0" nodeType="withEffect">
                                  <p:stCondLst>
                                    <p:cond delay="1500"/>
                                  </p:stCondLst>
                                  <p:iterate>
                                    <p:tmPct val="10000"/>
                                  </p:iterate>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700"/>
                                        <p:tgtEl>
                                          <p:spTgt spid="3">
                                            <p:txEl>
                                              <p:pRg st="4" end="4"/>
                                            </p:txEl>
                                          </p:spTgt>
                                        </p:tgtEl>
                                      </p:cBhvr>
                                    </p:animEffect>
                                  </p:childTnLst>
                                </p:cTn>
                              </p:par>
                              <p:par>
                                <p:cTn id="17" presetID="10" presetClass="entr" presetSubtype="0" fill="hold" grpId="0" nodeType="withEffect">
                                  <p:stCondLst>
                                    <p:cond delay="1500"/>
                                  </p:stCondLst>
                                  <p:iterate>
                                    <p:tmPct val="10000"/>
                                  </p:iterate>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700"/>
                                        <p:tgtEl>
                                          <p:spTgt spid="3">
                                            <p:txEl>
                                              <p:pRg st="5" end="5"/>
                                            </p:txEl>
                                          </p:spTgt>
                                        </p:tgtEl>
                                      </p:cBhvr>
                                    </p:animEffect>
                                  </p:childTnLst>
                                </p:cTn>
                              </p:par>
                              <p:par>
                                <p:cTn id="20" presetID="10" presetClass="entr" presetSubtype="0" fill="hold" grpId="0" nodeType="withEffect">
                                  <p:stCondLst>
                                    <p:cond delay="1500"/>
                                  </p:stCondLst>
                                  <p:iterate>
                                    <p:tmPct val="10000"/>
                                  </p:iterate>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700"/>
                                        <p:tgtEl>
                                          <p:spTgt spid="3">
                                            <p:txEl>
                                              <p:pRg st="6" end="6"/>
                                            </p:txEl>
                                          </p:spTgt>
                                        </p:tgtEl>
                                      </p:cBhvr>
                                    </p:animEffect>
                                  </p:childTnLst>
                                </p:cTn>
                              </p:par>
                              <p:par>
                                <p:cTn id="23" presetID="10" presetClass="entr" presetSubtype="0" fill="hold" grpId="0" nodeType="withEffect">
                                  <p:stCondLst>
                                    <p:cond delay="1500"/>
                                  </p:stCondLst>
                                  <p:iterate>
                                    <p:tmPct val="10000"/>
                                  </p:iterate>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700"/>
                                        <p:tgtEl>
                                          <p:spTgt spid="3">
                                            <p:txEl>
                                              <p:pRg st="7" end="7"/>
                                            </p:txEl>
                                          </p:spTgt>
                                        </p:tgtEl>
                                      </p:cBhvr>
                                    </p:animEffect>
                                  </p:childTnLst>
                                </p:cTn>
                              </p:par>
                              <p:par>
                                <p:cTn id="26" presetID="10" presetClass="entr" presetSubtype="0" fill="hold" grpId="0" nodeType="withEffect">
                                  <p:stCondLst>
                                    <p:cond delay="1500"/>
                                  </p:stCondLst>
                                  <p:iterate>
                                    <p:tmPct val="10000"/>
                                  </p:iterate>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7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1500"/>
                                  </p:stCondLst>
                                  <p:iterate>
                                    <p:tmPct val="10000"/>
                                  </p:iterate>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7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89AD9-EB20-24CD-2143-0F9BA70AE5AD}"/>
              </a:ext>
            </a:extLst>
          </p:cNvPr>
          <p:cNvSpPr>
            <a:spLocks noGrp="1"/>
          </p:cNvSpPr>
          <p:nvPr>
            <p:ph type="title"/>
          </p:nvPr>
        </p:nvSpPr>
        <p:spPr/>
        <p:txBody>
          <a:bodyPr/>
          <a:lstStyle/>
          <a:p>
            <a:r>
              <a:rPr lang="en-US" dirty="0"/>
              <a:t>Problems with Obtaining Clean Water in Vancouver After a Major Earthquake</a:t>
            </a:r>
          </a:p>
        </p:txBody>
      </p:sp>
      <p:sp>
        <p:nvSpPr>
          <p:cNvPr id="3" name="Content Placeholder 2">
            <a:extLst>
              <a:ext uri="{FF2B5EF4-FFF2-40B4-BE49-F238E27FC236}">
                <a16:creationId xmlns:a16="http://schemas.microsoft.com/office/drawing/2014/main" id="{9F912D20-E0AE-DE04-491D-E53FA9B11EED}"/>
              </a:ext>
            </a:extLst>
          </p:cNvPr>
          <p:cNvSpPr>
            <a:spLocks noGrp="1"/>
          </p:cNvSpPr>
          <p:nvPr>
            <p:ph idx="1"/>
          </p:nvPr>
        </p:nvSpPr>
        <p:spPr/>
        <p:txBody>
          <a:bodyPr/>
          <a:lstStyle/>
          <a:p>
            <a:r>
              <a:rPr lang="en-US" dirty="0"/>
              <a:t>Long-Term Outages: Repairs to heavily damaged reservoirs and facilities could take months, potentially leaving residents without running water for up to 155 days.</a:t>
            </a:r>
          </a:p>
          <a:p>
            <a:r>
              <a:rPr lang="en-US" dirty="0"/>
              <a:t>Broken Transportation Links: Damage to bridges and roads will prevent the delivery of bottled water and rations, making outside aid difficult to distribute.</a:t>
            </a:r>
          </a:p>
          <a:p>
            <a:r>
              <a:rPr lang="en-US" dirty="0"/>
              <a:t>Limited Emergency Supplies: Current emergency water supplies for the region are estimated to cover only a small fraction (roughly 20% or less) of the actual need.</a:t>
            </a:r>
          </a:p>
          <a:p>
            <a:r>
              <a:rPr lang="en-US" dirty="0"/>
              <a:t>Firefighting Shortages: Broken water lines will hamper firefighting efforts immediately following the earthquake, necessitating reliance on backup saltwater pumping stations for fire </a:t>
            </a:r>
            <a:r>
              <a:rPr lang="en-US" dirty="0" err="1"/>
              <a:t>protectio</a:t>
            </a:r>
            <a:endParaRPr lang="en-US" dirty="0"/>
          </a:p>
        </p:txBody>
      </p:sp>
    </p:spTree>
    <p:extLst>
      <p:ext uri="{BB962C8B-B14F-4D97-AF65-F5344CB8AC3E}">
        <p14:creationId xmlns:p14="http://schemas.microsoft.com/office/powerpoint/2010/main" val="3038584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ACFC39-E62F-FBF2-6370-0D7F69A7AFC6}"/>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AF0EFEE-9DAA-8243-5322-C01E3211C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5BB484F3-4238-1283-1D5A-8971850CC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A5F1F3ED-8F3D-409E-90F1-512DE9B6D7B6}"/>
              </a:ext>
            </a:extLst>
          </p:cNvPr>
          <p:cNvPicPr>
            <a:picLocks noChangeAspect="1"/>
          </p:cNvPicPr>
          <p:nvPr/>
        </p:nvPicPr>
        <p:blipFill>
          <a:blip r:embed="rId2">
            <a:alphaModFix amt="40000"/>
          </a:blip>
          <a:srcRect l="23197" r="14136" b="-1"/>
          <a:stretch/>
        </p:blipFill>
        <p:spPr>
          <a:xfrm>
            <a:off x="0" y="-2"/>
            <a:ext cx="6449085" cy="6858001"/>
          </a:xfrm>
          <a:prstGeom prst="rect">
            <a:avLst/>
          </a:prstGeom>
        </p:spPr>
      </p:pic>
      <p:sp>
        <p:nvSpPr>
          <p:cNvPr id="2" name="Title 1">
            <a:extLst>
              <a:ext uri="{FF2B5EF4-FFF2-40B4-BE49-F238E27FC236}">
                <a16:creationId xmlns:a16="http://schemas.microsoft.com/office/drawing/2014/main" id="{71B9F691-C852-DD78-24C8-7F3904A5BE74}"/>
              </a:ext>
            </a:extLst>
          </p:cNvPr>
          <p:cNvSpPr>
            <a:spLocks noGrp="1"/>
          </p:cNvSpPr>
          <p:nvPr>
            <p:ph type="ctrTitle"/>
          </p:nvPr>
        </p:nvSpPr>
        <p:spPr>
          <a:xfrm>
            <a:off x="517870" y="978408"/>
            <a:ext cx="5021182" cy="2334248"/>
          </a:xfrm>
        </p:spPr>
        <p:txBody>
          <a:bodyPr anchor="t">
            <a:noAutofit/>
          </a:bodyPr>
          <a:lstStyle/>
          <a:p>
            <a:r>
              <a:rPr lang="en-US" sz="2800" dirty="0">
                <a:solidFill>
                  <a:srgbClr val="FFFFFF"/>
                </a:solidFill>
              </a:rPr>
              <a:t>We may need to live without running water for days, weeks, or possibly months. </a:t>
            </a:r>
            <a:br>
              <a:rPr lang="en-US" sz="2800" dirty="0">
                <a:solidFill>
                  <a:srgbClr val="FFFFFF"/>
                </a:solidFill>
              </a:rPr>
            </a:br>
            <a:br>
              <a:rPr lang="en-US" sz="2800" dirty="0">
                <a:solidFill>
                  <a:srgbClr val="FFFFFF"/>
                </a:solidFill>
              </a:rPr>
            </a:br>
            <a:r>
              <a:rPr lang="en-US" sz="2800" dirty="0">
                <a:solidFill>
                  <a:srgbClr val="FFFFFF"/>
                </a:solidFill>
              </a:rPr>
              <a:t>To stay healthy, we will need water and good sanitation practices. Water is a </a:t>
            </a:r>
            <a:r>
              <a:rPr lang="en-US" sz="2800" dirty="0" err="1">
                <a:solidFill>
                  <a:srgbClr val="FFFFFF"/>
                </a:solidFill>
              </a:rPr>
              <a:t>a</a:t>
            </a:r>
            <a:r>
              <a:rPr lang="en-US" sz="2800" dirty="0">
                <a:solidFill>
                  <a:srgbClr val="FFFFFF"/>
                </a:solidFill>
              </a:rPr>
              <a:t> bedrock need for survival.</a:t>
            </a:r>
            <a:br>
              <a:rPr lang="en-US" sz="2800" dirty="0">
                <a:solidFill>
                  <a:srgbClr val="FFFFFF"/>
                </a:solidFill>
              </a:rPr>
            </a:br>
            <a:br>
              <a:rPr lang="en-US" sz="2800" dirty="0">
                <a:solidFill>
                  <a:srgbClr val="FFFFFF"/>
                </a:solidFill>
              </a:rPr>
            </a:br>
            <a:r>
              <a:rPr lang="en-US" sz="2800" dirty="0">
                <a:solidFill>
                  <a:srgbClr val="FFFFFF"/>
                </a:solidFill>
              </a:rPr>
              <a:t>Deadly diseases can spread when water supply is not handled and sequestered safely. </a:t>
            </a:r>
          </a:p>
        </p:txBody>
      </p:sp>
      <p:sp>
        <p:nvSpPr>
          <p:cNvPr id="20" name="Rectangle 19">
            <a:extLst>
              <a:ext uri="{FF2B5EF4-FFF2-40B4-BE49-F238E27FC236}">
                <a16:creationId xmlns:a16="http://schemas.microsoft.com/office/drawing/2014/main" id="{37A1BEAB-10F6-6658-0F31-30D3D1E62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AA1A923-64DD-FF24-DC10-A9460270A82F}"/>
              </a:ext>
            </a:extLst>
          </p:cNvPr>
          <p:cNvPicPr>
            <a:picLocks noChangeAspect="1"/>
          </p:cNvPicPr>
          <p:nvPr/>
        </p:nvPicPr>
        <p:blipFill>
          <a:blip r:embed="rId3"/>
          <a:stretch>
            <a:fillRect/>
          </a:stretch>
        </p:blipFill>
        <p:spPr>
          <a:xfrm>
            <a:off x="6579253" y="1868310"/>
            <a:ext cx="5482579" cy="1637442"/>
          </a:xfrm>
          <a:prstGeom prst="rect">
            <a:avLst/>
          </a:prstGeom>
        </p:spPr>
      </p:pic>
      <p:sp>
        <p:nvSpPr>
          <p:cNvPr id="22" name="Rectangle 21">
            <a:extLst>
              <a:ext uri="{FF2B5EF4-FFF2-40B4-BE49-F238E27FC236}">
                <a16:creationId xmlns:a16="http://schemas.microsoft.com/office/drawing/2014/main" id="{3B5983E8-E214-9410-F00B-6487F340A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B59A3FE-CB58-F44A-C5C2-E3956D7760EA}"/>
              </a:ext>
            </a:extLst>
          </p:cNvPr>
          <p:cNvSpPr txBox="1"/>
          <p:nvPr/>
        </p:nvSpPr>
        <p:spPr>
          <a:xfrm>
            <a:off x="6789906" y="508090"/>
            <a:ext cx="4884224" cy="1015663"/>
          </a:xfrm>
          <a:prstGeom prst="rect">
            <a:avLst/>
          </a:prstGeom>
          <a:noFill/>
        </p:spPr>
        <p:txBody>
          <a:bodyPr wrap="square" rtlCol="0">
            <a:spAutoFit/>
          </a:bodyPr>
          <a:lstStyle/>
          <a:p>
            <a:r>
              <a:rPr lang="en-US" sz="2000" dirty="0"/>
              <a:t>After a Major Earthquake, Assume the Potable Water Supply Is Compromised  Until Instructed Otherwise </a:t>
            </a:r>
          </a:p>
        </p:txBody>
      </p:sp>
      <p:pic>
        <p:nvPicPr>
          <p:cNvPr id="10" name="Picture 9">
            <a:extLst>
              <a:ext uri="{FF2B5EF4-FFF2-40B4-BE49-F238E27FC236}">
                <a16:creationId xmlns:a16="http://schemas.microsoft.com/office/drawing/2014/main" id="{63770EC4-EAB6-BE95-5E68-786F9F04E43C}"/>
              </a:ext>
            </a:extLst>
          </p:cNvPr>
          <p:cNvPicPr>
            <a:picLocks noChangeAspect="1"/>
          </p:cNvPicPr>
          <p:nvPr/>
        </p:nvPicPr>
        <p:blipFill>
          <a:blip r:embed="rId4"/>
          <a:stretch>
            <a:fillRect/>
          </a:stretch>
        </p:blipFill>
        <p:spPr>
          <a:xfrm>
            <a:off x="6607075" y="4055836"/>
            <a:ext cx="5370660" cy="986944"/>
          </a:xfrm>
          <a:prstGeom prst="rect">
            <a:avLst/>
          </a:prstGeom>
          <a:ln w="76200">
            <a:solidFill>
              <a:schemeClr val="tx1"/>
            </a:solidFill>
          </a:ln>
        </p:spPr>
      </p:pic>
      <p:sp>
        <p:nvSpPr>
          <p:cNvPr id="13" name="TextBox 12">
            <a:extLst>
              <a:ext uri="{FF2B5EF4-FFF2-40B4-BE49-F238E27FC236}">
                <a16:creationId xmlns:a16="http://schemas.microsoft.com/office/drawing/2014/main" id="{C9DC1A53-C9DE-8854-EE5D-55A2E067FBAD}"/>
              </a:ext>
            </a:extLst>
          </p:cNvPr>
          <p:cNvSpPr txBox="1"/>
          <p:nvPr/>
        </p:nvSpPr>
        <p:spPr>
          <a:xfrm>
            <a:off x="6710928" y="4101555"/>
            <a:ext cx="5482580" cy="738664"/>
          </a:xfrm>
          <a:prstGeom prst="rect">
            <a:avLst/>
          </a:prstGeom>
          <a:noFill/>
        </p:spPr>
        <p:txBody>
          <a:bodyPr wrap="square">
            <a:spAutoFit/>
          </a:bodyPr>
          <a:lstStyle/>
          <a:p>
            <a:r>
              <a:rPr lang="en-US" sz="1400" dirty="0"/>
              <a:t>A strong earthquake can sometimes sever plumbing pipes, and let external materials, microbes and chemicals into your direct water supply. Do not drink tap water in this situation</a:t>
            </a:r>
          </a:p>
        </p:txBody>
      </p:sp>
    </p:spTree>
    <p:extLst>
      <p:ext uri="{BB962C8B-B14F-4D97-AF65-F5344CB8AC3E}">
        <p14:creationId xmlns:p14="http://schemas.microsoft.com/office/powerpoint/2010/main" val="24670261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B76BF-745F-5B67-0DEB-F75B495B6DEC}"/>
              </a:ext>
            </a:extLst>
          </p:cNvPr>
          <p:cNvSpPr>
            <a:spLocks noGrp="1"/>
          </p:cNvSpPr>
          <p:nvPr>
            <p:ph type="title"/>
          </p:nvPr>
        </p:nvSpPr>
        <p:spPr/>
        <p:txBody>
          <a:bodyPr/>
          <a:lstStyle/>
          <a:p>
            <a:r>
              <a:rPr lang="en-US" dirty="0"/>
              <a:t>How Long Without Water?</a:t>
            </a:r>
          </a:p>
        </p:txBody>
      </p:sp>
      <p:sp>
        <p:nvSpPr>
          <p:cNvPr id="3" name="Content Placeholder 2">
            <a:extLst>
              <a:ext uri="{FF2B5EF4-FFF2-40B4-BE49-F238E27FC236}">
                <a16:creationId xmlns:a16="http://schemas.microsoft.com/office/drawing/2014/main" id="{954D5F42-9664-C444-88F0-6539B5983096}"/>
              </a:ext>
            </a:extLst>
          </p:cNvPr>
          <p:cNvSpPr>
            <a:spLocks noGrp="1"/>
          </p:cNvSpPr>
          <p:nvPr>
            <p:ph idx="1"/>
          </p:nvPr>
        </p:nvSpPr>
        <p:spPr/>
        <p:txBody>
          <a:bodyPr>
            <a:normAutofit/>
          </a:bodyPr>
          <a:lstStyle/>
          <a:p>
            <a:r>
              <a:rPr lang="en-US" dirty="0"/>
              <a:t>Research into how long humans can go without water is unethical, but press reports have recorded cases of people lasting 8 to 21 days without food or water. However, scientists believe the number, in most cases, is closer to about </a:t>
            </a:r>
            <a:r>
              <a:rPr lang="en-US" b="1" u="sng" dirty="0"/>
              <a:t>3 days.</a:t>
            </a:r>
          </a:p>
          <a:p>
            <a:r>
              <a:rPr lang="en-US" dirty="0"/>
              <a:t>You can’t survive without enough water for very long, but the exact amount of time you can live without water varies. That’s because certain factors contribute to your body’s use of water, including your:</a:t>
            </a:r>
          </a:p>
          <a:p>
            <a:pPr marL="0" indent="0">
              <a:spcBef>
                <a:spcPts val="0"/>
              </a:spcBef>
              <a:buNone/>
            </a:pPr>
            <a:r>
              <a:rPr lang="en-US" dirty="0"/>
              <a:t>              -   </a:t>
            </a:r>
            <a:r>
              <a:rPr lang="en-US" sz="1400" dirty="0"/>
              <a:t>environmental condition</a:t>
            </a:r>
          </a:p>
          <a:p>
            <a:pPr marL="0" indent="0">
              <a:spcBef>
                <a:spcPts val="0"/>
              </a:spcBef>
              <a:buNone/>
            </a:pPr>
            <a:r>
              <a:rPr lang="en-US" sz="1400" dirty="0"/>
              <a:t>                  -    activity level</a:t>
            </a:r>
          </a:p>
          <a:p>
            <a:pPr marL="0" indent="0">
              <a:spcBef>
                <a:spcPts val="0"/>
              </a:spcBef>
              <a:buNone/>
            </a:pPr>
            <a:r>
              <a:rPr lang="en-US" sz="1400" dirty="0"/>
              <a:t>                  -    age</a:t>
            </a:r>
          </a:p>
          <a:p>
            <a:pPr marL="0" indent="0">
              <a:spcBef>
                <a:spcPts val="0"/>
              </a:spcBef>
              <a:buNone/>
            </a:pPr>
            <a:r>
              <a:rPr lang="en-US" sz="1400" dirty="0"/>
              <a:t>                  -    health</a:t>
            </a:r>
          </a:p>
          <a:p>
            <a:pPr marL="0" indent="0">
              <a:spcBef>
                <a:spcPts val="0"/>
              </a:spcBef>
              <a:buNone/>
            </a:pPr>
            <a:r>
              <a:rPr lang="en-US" sz="1400" dirty="0"/>
              <a:t>                  -    weigh</a:t>
            </a:r>
          </a:p>
          <a:p>
            <a:pPr marL="0" indent="0">
              <a:spcBef>
                <a:spcPts val="0"/>
              </a:spcBef>
              <a:buNone/>
            </a:pPr>
            <a:r>
              <a:rPr lang="en-US" sz="1400" dirty="0"/>
              <a:t>                  -    sex</a:t>
            </a:r>
          </a:p>
          <a:p>
            <a:pPr marL="0" indent="0">
              <a:spcBef>
                <a:spcPts val="0"/>
              </a:spcBef>
              <a:buNone/>
            </a:pPr>
            <a:r>
              <a:rPr lang="en-US" sz="1400" dirty="0"/>
              <a:t>                  -    food intake</a:t>
            </a:r>
          </a:p>
        </p:txBody>
      </p:sp>
    </p:spTree>
    <p:extLst>
      <p:ext uri="{BB962C8B-B14F-4D97-AF65-F5344CB8AC3E}">
        <p14:creationId xmlns:p14="http://schemas.microsoft.com/office/powerpoint/2010/main" val="3952899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CD30A-A47C-A417-5876-90C453435B50}"/>
              </a:ext>
            </a:extLst>
          </p:cNvPr>
          <p:cNvSpPr>
            <a:spLocks noGrp="1"/>
          </p:cNvSpPr>
          <p:nvPr>
            <p:ph type="title"/>
          </p:nvPr>
        </p:nvSpPr>
        <p:spPr/>
        <p:txBody>
          <a:bodyPr/>
          <a:lstStyle/>
          <a:p>
            <a:r>
              <a:rPr lang="en-US" dirty="0"/>
              <a:t>      Dehydration</a:t>
            </a:r>
          </a:p>
        </p:txBody>
      </p:sp>
      <p:pic>
        <p:nvPicPr>
          <p:cNvPr id="5" name="Content Placeholder 4">
            <a:extLst>
              <a:ext uri="{FF2B5EF4-FFF2-40B4-BE49-F238E27FC236}">
                <a16:creationId xmlns:a16="http://schemas.microsoft.com/office/drawing/2014/main" id="{B90C267A-9939-9964-8CAD-C17FF07C538C}"/>
              </a:ext>
            </a:extLst>
          </p:cNvPr>
          <p:cNvPicPr>
            <a:picLocks noGrp="1" noChangeAspect="1"/>
          </p:cNvPicPr>
          <p:nvPr>
            <p:ph idx="1"/>
          </p:nvPr>
        </p:nvPicPr>
        <p:blipFill>
          <a:blip r:embed="rId2"/>
          <a:stretch>
            <a:fillRect/>
          </a:stretch>
        </p:blipFill>
        <p:spPr>
          <a:xfrm>
            <a:off x="648355" y="2315453"/>
            <a:ext cx="5447645" cy="3767138"/>
          </a:xfrm>
        </p:spPr>
      </p:pic>
      <p:pic>
        <p:nvPicPr>
          <p:cNvPr id="8" name="Picture 7">
            <a:extLst>
              <a:ext uri="{FF2B5EF4-FFF2-40B4-BE49-F238E27FC236}">
                <a16:creationId xmlns:a16="http://schemas.microsoft.com/office/drawing/2014/main" id="{51876A52-E0B0-439E-4D57-DF72E1C3E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84" y="1819684"/>
            <a:ext cx="6783570" cy="4758676"/>
          </a:xfrm>
          <a:prstGeom prst="rect">
            <a:avLst/>
          </a:prstGeom>
        </p:spPr>
      </p:pic>
      <p:pic>
        <p:nvPicPr>
          <p:cNvPr id="9" name="Picture 8">
            <a:extLst>
              <a:ext uri="{FF2B5EF4-FFF2-40B4-BE49-F238E27FC236}">
                <a16:creationId xmlns:a16="http://schemas.microsoft.com/office/drawing/2014/main" id="{D51608E0-5098-48F7-12FE-7331BBCB6DE6}"/>
              </a:ext>
            </a:extLst>
          </p:cNvPr>
          <p:cNvPicPr>
            <a:picLocks noChangeAspect="1"/>
          </p:cNvPicPr>
          <p:nvPr/>
        </p:nvPicPr>
        <p:blipFill>
          <a:blip r:embed="rId4"/>
          <a:stretch>
            <a:fillRect/>
          </a:stretch>
        </p:blipFill>
        <p:spPr>
          <a:xfrm>
            <a:off x="6786953" y="1819917"/>
            <a:ext cx="5231106" cy="4758443"/>
          </a:xfrm>
          <a:prstGeom prst="rect">
            <a:avLst/>
          </a:prstGeom>
        </p:spPr>
      </p:pic>
    </p:spTree>
    <p:extLst>
      <p:ext uri="{BB962C8B-B14F-4D97-AF65-F5344CB8AC3E}">
        <p14:creationId xmlns:p14="http://schemas.microsoft.com/office/powerpoint/2010/main" val="3867221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7" name="Rectangle 46">
            <a:extLst>
              <a:ext uri="{FF2B5EF4-FFF2-40B4-BE49-F238E27FC236}">
                <a16:creationId xmlns:a16="http://schemas.microsoft.com/office/drawing/2014/main" id="{67A7C490-FB0D-4946-BDB7-1CF2F58DA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45503F-CE7C-E53F-F727-CF90B478DBEE}"/>
              </a:ext>
            </a:extLst>
          </p:cNvPr>
          <p:cNvSpPr>
            <a:spLocks noGrp="1"/>
          </p:cNvSpPr>
          <p:nvPr>
            <p:ph type="title"/>
          </p:nvPr>
        </p:nvSpPr>
        <p:spPr>
          <a:xfrm>
            <a:off x="517870" y="978408"/>
            <a:ext cx="11577560" cy="5231517"/>
          </a:xfrm>
        </p:spPr>
        <p:txBody>
          <a:bodyPr vert="horz" lIns="91440" tIns="45720" rIns="91440" bIns="45720" rtlCol="0" anchor="t">
            <a:normAutofit/>
          </a:bodyPr>
          <a:lstStyle/>
          <a:p>
            <a:pPr>
              <a:lnSpc>
                <a:spcPct val="90000"/>
              </a:lnSpc>
            </a:pPr>
            <a:r>
              <a:rPr lang="en-US" sz="6000" dirty="0"/>
              <a:t>Takeaway: </a:t>
            </a:r>
            <a:br>
              <a:rPr lang="en-US" sz="6000" dirty="0"/>
            </a:br>
            <a:br>
              <a:rPr lang="en-US" sz="6000" dirty="0"/>
            </a:br>
            <a:r>
              <a:rPr lang="en-US" sz="2800" dirty="0"/>
              <a:t>After the earthquake, many Vancouverites may be without a source of potable water for </a:t>
            </a:r>
            <a:r>
              <a:rPr lang="en-US" sz="2800" u="sng" dirty="0"/>
              <a:t>weeks or months</a:t>
            </a:r>
            <a:r>
              <a:rPr lang="en-US" sz="2800" dirty="0"/>
              <a:t>. </a:t>
            </a:r>
            <a:br>
              <a:rPr lang="en-US" sz="2800" dirty="0"/>
            </a:br>
            <a:br>
              <a:rPr lang="en-US" sz="2800" dirty="0"/>
            </a:br>
            <a:r>
              <a:rPr lang="en-US" sz="2800" dirty="0">
                <a:solidFill>
                  <a:srgbClr val="FF0000"/>
                </a:solidFill>
              </a:rPr>
              <a:t>If the faucets aren't running, you'll have to rely on your emergency water supply until you can get help. </a:t>
            </a:r>
            <a:br>
              <a:rPr lang="en-US" sz="2800" dirty="0">
                <a:solidFill>
                  <a:srgbClr val="FF0000"/>
                </a:solidFill>
              </a:rPr>
            </a:br>
            <a:br>
              <a:rPr lang="en-US" sz="2800" dirty="0">
                <a:solidFill>
                  <a:srgbClr val="FF0000"/>
                </a:solidFill>
              </a:rPr>
            </a:br>
            <a:br>
              <a:rPr lang="en-US" sz="2800" dirty="0"/>
            </a:br>
            <a:endParaRPr lang="en-US" sz="2800" dirty="0"/>
          </a:p>
        </p:txBody>
      </p:sp>
      <p:sp>
        <p:nvSpPr>
          <p:cNvPr id="49" name="Rectangle 48">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F690FDC-2B84-05E8-C808-0B28EEE97E60}"/>
              </a:ext>
            </a:extLst>
          </p:cNvPr>
          <p:cNvPicPr>
            <a:picLocks noChangeAspect="1"/>
          </p:cNvPicPr>
          <p:nvPr/>
        </p:nvPicPr>
        <p:blipFill>
          <a:blip r:embed="rId2"/>
          <a:stretch>
            <a:fillRect/>
          </a:stretch>
        </p:blipFill>
        <p:spPr>
          <a:xfrm>
            <a:off x="7504522" y="293565"/>
            <a:ext cx="3306388" cy="2200401"/>
          </a:xfrm>
          <a:prstGeom prst="rect">
            <a:avLst/>
          </a:prstGeom>
          <a:ln>
            <a:solidFill>
              <a:schemeClr val="tx1"/>
            </a:solidFill>
          </a:ln>
        </p:spPr>
      </p:pic>
    </p:spTree>
    <p:extLst>
      <p:ext uri="{BB962C8B-B14F-4D97-AF65-F5344CB8AC3E}">
        <p14:creationId xmlns:p14="http://schemas.microsoft.com/office/powerpoint/2010/main" val="61456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2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17D949E-564D-4503-A64E-D22FA3232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87FC88-CEB8-5E0F-5BDD-D9F6B4F9B90F}"/>
              </a:ext>
            </a:extLst>
          </p:cNvPr>
          <p:cNvSpPr>
            <a:spLocks noGrp="1"/>
          </p:cNvSpPr>
          <p:nvPr>
            <p:ph type="title"/>
          </p:nvPr>
        </p:nvSpPr>
        <p:spPr>
          <a:xfrm>
            <a:off x="521208" y="978408"/>
            <a:ext cx="4032504" cy="3364992"/>
          </a:xfrm>
        </p:spPr>
        <p:txBody>
          <a:bodyPr>
            <a:normAutofit/>
          </a:bodyPr>
          <a:lstStyle/>
          <a:p>
            <a:r>
              <a:rPr lang="en-US" dirty="0"/>
              <a:t>Types of Contamination</a:t>
            </a:r>
          </a:p>
        </p:txBody>
      </p:sp>
      <p:sp>
        <p:nvSpPr>
          <p:cNvPr id="14" name="Rectangle 1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808AB-2943-464C-A710-F2A18D869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300216"/>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20CFB19-3D06-6D61-86AD-66C62A27909F}"/>
              </a:ext>
            </a:extLst>
          </p:cNvPr>
          <p:cNvPicPr>
            <a:picLocks noChangeAspect="1"/>
          </p:cNvPicPr>
          <p:nvPr/>
        </p:nvPicPr>
        <p:blipFill>
          <a:blip r:embed="rId2"/>
          <a:stretch>
            <a:fillRect/>
          </a:stretch>
        </p:blipFill>
        <p:spPr>
          <a:xfrm>
            <a:off x="505968" y="2875484"/>
            <a:ext cx="5825344" cy="2912672"/>
          </a:xfrm>
          <a:prstGeom prst="rect">
            <a:avLst/>
          </a:prstGeom>
        </p:spPr>
      </p:pic>
      <p:sp>
        <p:nvSpPr>
          <p:cNvPr id="10" name="TextBox 9">
            <a:extLst>
              <a:ext uri="{FF2B5EF4-FFF2-40B4-BE49-F238E27FC236}">
                <a16:creationId xmlns:a16="http://schemas.microsoft.com/office/drawing/2014/main" id="{9A06536E-F0C1-510A-0AE0-78A42F2D1BD6}"/>
              </a:ext>
            </a:extLst>
          </p:cNvPr>
          <p:cNvSpPr txBox="1"/>
          <p:nvPr/>
        </p:nvSpPr>
        <p:spPr>
          <a:xfrm>
            <a:off x="6750996" y="508090"/>
            <a:ext cx="5136204" cy="3970318"/>
          </a:xfrm>
          <a:prstGeom prst="rect">
            <a:avLst/>
          </a:prstGeom>
          <a:noFill/>
        </p:spPr>
        <p:txBody>
          <a:bodyPr wrap="square" rtlCol="0">
            <a:spAutoFit/>
          </a:bodyPr>
          <a:lstStyle/>
          <a:p>
            <a:r>
              <a:rPr lang="en-US" b="1" dirty="0"/>
              <a:t>Chemical spills</a:t>
            </a:r>
            <a:r>
              <a:rPr lang="en-US" dirty="0"/>
              <a:t>: Earthquakes can cause damage to industrial facilities and storage tanks, leading to the release of hazardous chemicals into the environment. These chemicals can seep into water sources, posing a significant risk to human health.</a:t>
            </a:r>
          </a:p>
          <a:p>
            <a:endParaRPr lang="en-US" dirty="0"/>
          </a:p>
          <a:p>
            <a:endParaRPr lang="en-US" dirty="0"/>
          </a:p>
          <a:p>
            <a:r>
              <a:rPr lang="en-US" b="1" dirty="0"/>
              <a:t>Microbial contamination</a:t>
            </a:r>
            <a:r>
              <a:rPr lang="en-US" dirty="0"/>
              <a:t>: Waterborne diseases are a major concern after an earthquake. The disruption of water infrastructure and sanitation systems can spread harmful bacteria, viruses, and parasites in the water supply.</a:t>
            </a:r>
          </a:p>
          <a:p>
            <a:endParaRPr lang="en-US" dirty="0"/>
          </a:p>
        </p:txBody>
      </p:sp>
    </p:spTree>
    <p:extLst>
      <p:ext uri="{BB962C8B-B14F-4D97-AF65-F5344CB8AC3E}">
        <p14:creationId xmlns:p14="http://schemas.microsoft.com/office/powerpoint/2010/main" val="945618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9" name="Rectangle 28">
            <a:extLst>
              <a:ext uri="{FF2B5EF4-FFF2-40B4-BE49-F238E27FC236}">
                <a16:creationId xmlns:a16="http://schemas.microsoft.com/office/drawing/2014/main" id="{67A7C490-FB0D-4946-BDB7-1CF2F58DA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261CD1D-C921-4DD4-B856-8EA1D71A4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49513" y="6209925"/>
            <a:ext cx="445472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70C6539-BA3E-DD11-1A8B-0CEF0635B5E5}"/>
              </a:ext>
            </a:extLst>
          </p:cNvPr>
          <p:cNvSpPr txBox="1"/>
          <p:nvPr/>
        </p:nvSpPr>
        <p:spPr>
          <a:xfrm>
            <a:off x="674254" y="981304"/>
            <a:ext cx="6096000" cy="4555093"/>
          </a:xfrm>
          <a:prstGeom prst="rect">
            <a:avLst/>
          </a:prstGeom>
          <a:noFill/>
        </p:spPr>
        <p:txBody>
          <a:bodyPr wrap="square">
            <a:spAutoFit/>
          </a:bodyPr>
          <a:lstStyle/>
          <a:p>
            <a:r>
              <a:rPr lang="en-US" b="1" dirty="0"/>
              <a:t>Chemical Contamination</a:t>
            </a:r>
          </a:p>
          <a:p>
            <a:endParaRPr lang="en-US" sz="1600" dirty="0"/>
          </a:p>
          <a:p>
            <a:r>
              <a:rPr lang="en-US" sz="1600" dirty="0"/>
              <a:t>A breach in the water supply chain can introduce mineral impurities. They will probably change the water color, although, because they dissolve slowly, it will take a few days for this to happen. </a:t>
            </a:r>
          </a:p>
          <a:p>
            <a:endParaRPr lang="en-US" sz="1600" dirty="0"/>
          </a:p>
          <a:p>
            <a:r>
              <a:rPr lang="en-US" sz="1600" dirty="0"/>
              <a:t>If the water coming out of the tap is yellow or brown, it almost surely contains iron. A black coloration indicates manganese, and green usually indicates copper.</a:t>
            </a:r>
          </a:p>
          <a:p>
            <a:endParaRPr lang="en-US" sz="1600" dirty="0"/>
          </a:p>
          <a:p>
            <a:r>
              <a:rPr lang="en-US" sz="1600" dirty="0"/>
              <a:t>Although these minerals are toxic in high doses, the human body does not efficiently absorb them from water, so technically, mineral-laden water is safe—if unpleasant—to drink in small quantities.</a:t>
            </a:r>
          </a:p>
          <a:p>
            <a:endParaRPr lang="en-US" sz="1600" dirty="0"/>
          </a:p>
          <a:p>
            <a:r>
              <a:rPr lang="en-US" sz="1600" dirty="0"/>
              <a:t>A test that detects both pesticides and bacteria costs about $25.</a:t>
            </a:r>
          </a:p>
          <a:p>
            <a:r>
              <a:rPr lang="en-US" sz="1600" dirty="0"/>
              <a:t>The presence of fuel and hydrocarbons is more difficult to detect.</a:t>
            </a:r>
          </a:p>
        </p:txBody>
      </p:sp>
      <p:pic>
        <p:nvPicPr>
          <p:cNvPr id="12" name="Picture 11">
            <a:extLst>
              <a:ext uri="{FF2B5EF4-FFF2-40B4-BE49-F238E27FC236}">
                <a16:creationId xmlns:a16="http://schemas.microsoft.com/office/drawing/2014/main" id="{25D3C817-B8C7-28A6-B69F-4B7607BF3008}"/>
              </a:ext>
            </a:extLst>
          </p:cNvPr>
          <p:cNvPicPr>
            <a:picLocks noChangeAspect="1"/>
          </p:cNvPicPr>
          <p:nvPr/>
        </p:nvPicPr>
        <p:blipFill>
          <a:blip r:embed="rId2"/>
          <a:stretch>
            <a:fillRect/>
          </a:stretch>
        </p:blipFill>
        <p:spPr>
          <a:xfrm>
            <a:off x="7545571" y="1183693"/>
            <a:ext cx="3741265" cy="4423881"/>
          </a:xfrm>
          <a:prstGeom prst="rect">
            <a:avLst/>
          </a:prstGeom>
        </p:spPr>
      </p:pic>
    </p:spTree>
    <p:extLst>
      <p:ext uri="{BB962C8B-B14F-4D97-AF65-F5344CB8AC3E}">
        <p14:creationId xmlns:p14="http://schemas.microsoft.com/office/powerpoint/2010/main" val="2335299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D3F960-E959-8C13-235A-4D5A0A0ED2AB}"/>
            </a:ext>
          </a:extLst>
        </p:cNvPr>
        <p:cNvGrpSpPr/>
        <p:nvPr/>
      </p:nvGrpSpPr>
      <p:grpSpPr>
        <a:xfrm>
          <a:off x="0" y="0"/>
          <a:ext cx="0" cy="0"/>
          <a:chOff x="0" y="0"/>
          <a:chExt cx="0" cy="0"/>
        </a:xfrm>
      </p:grpSpPr>
      <p:sp>
        <p:nvSpPr>
          <p:cNvPr id="25" name="Freeform: Shape 24">
            <a:extLst>
              <a:ext uri="{FF2B5EF4-FFF2-40B4-BE49-F238E27FC236}">
                <a16:creationId xmlns:a16="http://schemas.microsoft.com/office/drawing/2014/main" id="{6D84EF65-A39E-FE6A-1010-D9B277D8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864845B6-BFC9-2B26-B561-F293BBF18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9" name="Rectangle 28">
            <a:extLst>
              <a:ext uri="{FF2B5EF4-FFF2-40B4-BE49-F238E27FC236}">
                <a16:creationId xmlns:a16="http://schemas.microsoft.com/office/drawing/2014/main" id="{1F499B46-F79E-2CDA-42CA-F8581FB15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910F4B0-A702-470A-F673-5D83E38B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31D4AC0-7793-0898-59B5-B6D064001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49513" y="6209925"/>
            <a:ext cx="445472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488A667-28CF-5785-96B5-615605A8B379}"/>
              </a:ext>
            </a:extLst>
          </p:cNvPr>
          <p:cNvSpPr txBox="1"/>
          <p:nvPr/>
        </p:nvSpPr>
        <p:spPr>
          <a:xfrm>
            <a:off x="434109" y="838091"/>
            <a:ext cx="6096000" cy="3816429"/>
          </a:xfrm>
          <a:prstGeom prst="rect">
            <a:avLst/>
          </a:prstGeom>
          <a:noFill/>
        </p:spPr>
        <p:txBody>
          <a:bodyPr wrap="square">
            <a:spAutoFit/>
          </a:bodyPr>
          <a:lstStyle/>
          <a:p>
            <a:r>
              <a:rPr lang="en-US" b="1" dirty="0"/>
              <a:t>Microbial Contamination</a:t>
            </a:r>
          </a:p>
          <a:p>
            <a:endParaRPr lang="en-US" sz="1600" b="1" dirty="0"/>
          </a:p>
          <a:p>
            <a:endParaRPr lang="en-US" sz="1600" dirty="0"/>
          </a:p>
          <a:p>
            <a:r>
              <a:rPr lang="en-US" sz="1600" dirty="0"/>
              <a:t>Of more concern are pathogens that may enter the water system through a collapsed water main or a broken pipe, as well as through any body of standing water.</a:t>
            </a:r>
          </a:p>
          <a:p>
            <a:endParaRPr lang="en-US" sz="1600" dirty="0"/>
          </a:p>
          <a:p>
            <a:r>
              <a:rPr lang="en-US" sz="1600" dirty="0"/>
              <a:t>Water that contains amoebae or bacteria is often also discolored, but the discoloration comes from sediment and dirt, not the pathogens. Depending on the degree of contamination, the water coming from the tap may just be cloudy, or it may be brown, and it may have an odor.  </a:t>
            </a:r>
          </a:p>
          <a:p>
            <a:endParaRPr lang="en-US" sz="1600" dirty="0"/>
          </a:p>
          <a:p>
            <a:r>
              <a:rPr lang="en-US" sz="1600" dirty="0"/>
              <a:t>It is best just to assume that your tap water has microbe contamination, and treat accordingly.</a:t>
            </a:r>
          </a:p>
        </p:txBody>
      </p:sp>
      <p:pic>
        <p:nvPicPr>
          <p:cNvPr id="2" name="Picture 1">
            <a:extLst>
              <a:ext uri="{FF2B5EF4-FFF2-40B4-BE49-F238E27FC236}">
                <a16:creationId xmlns:a16="http://schemas.microsoft.com/office/drawing/2014/main" id="{81467DD1-4BA9-9897-7E43-24B92A8AFCDD}"/>
              </a:ext>
            </a:extLst>
          </p:cNvPr>
          <p:cNvPicPr>
            <a:picLocks noChangeAspect="1"/>
          </p:cNvPicPr>
          <p:nvPr/>
        </p:nvPicPr>
        <p:blipFill>
          <a:blip r:embed="rId2"/>
          <a:stretch>
            <a:fillRect/>
          </a:stretch>
        </p:blipFill>
        <p:spPr>
          <a:xfrm>
            <a:off x="7169285" y="1496438"/>
            <a:ext cx="4038600" cy="4038600"/>
          </a:xfrm>
          <a:prstGeom prst="rect">
            <a:avLst/>
          </a:prstGeom>
        </p:spPr>
      </p:pic>
    </p:spTree>
    <p:extLst>
      <p:ext uri="{BB962C8B-B14F-4D97-AF65-F5344CB8AC3E}">
        <p14:creationId xmlns:p14="http://schemas.microsoft.com/office/powerpoint/2010/main" val="3193949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6D3-1A4C-6E8F-0BC0-21E4733DC390}"/>
              </a:ext>
            </a:extLst>
          </p:cNvPr>
          <p:cNvSpPr>
            <a:spLocks noGrp="1"/>
          </p:cNvSpPr>
          <p:nvPr>
            <p:ph type="title"/>
          </p:nvPr>
        </p:nvSpPr>
        <p:spPr>
          <a:xfrm>
            <a:off x="521208" y="978408"/>
            <a:ext cx="11155680" cy="878101"/>
          </a:xfrm>
        </p:spPr>
        <p:txBody>
          <a:bodyPr>
            <a:noAutofit/>
          </a:bodyPr>
          <a:lstStyle/>
          <a:p>
            <a:r>
              <a:rPr lang="en-US" sz="4000" dirty="0"/>
              <a:t>Potential Water Sources After an Earthquake</a:t>
            </a:r>
          </a:p>
        </p:txBody>
      </p:sp>
      <p:sp>
        <p:nvSpPr>
          <p:cNvPr id="3" name="Content Placeholder 2">
            <a:extLst>
              <a:ext uri="{FF2B5EF4-FFF2-40B4-BE49-F238E27FC236}">
                <a16:creationId xmlns:a16="http://schemas.microsoft.com/office/drawing/2014/main" id="{A38A5391-CB34-8573-2BA1-4517293F628F}"/>
              </a:ext>
            </a:extLst>
          </p:cNvPr>
          <p:cNvSpPr>
            <a:spLocks noGrp="1"/>
          </p:cNvSpPr>
          <p:nvPr>
            <p:ph idx="1"/>
          </p:nvPr>
        </p:nvSpPr>
        <p:spPr>
          <a:xfrm>
            <a:off x="521208" y="1921164"/>
            <a:ext cx="11155680" cy="1403927"/>
          </a:xfrm>
        </p:spPr>
        <p:txBody>
          <a:bodyPr>
            <a:normAutofit fontScale="92500"/>
          </a:bodyPr>
          <a:lstStyle/>
          <a:p>
            <a:r>
              <a:rPr lang="en-US" dirty="0"/>
              <a:t>Part of earthquake preparedness is to store enough bottled water so that each person has enough to last for 72 hours at the rate of one gallon per person per day. A more realistic estimate is now generally recognized as being two full weeks.  In the absence of bottled water, you can get emergency water from other sources, including:</a:t>
            </a:r>
            <a:br>
              <a:rPr lang="en-US" dirty="0"/>
            </a:br>
            <a:endParaRPr lang="en-US" dirty="0"/>
          </a:p>
        </p:txBody>
      </p:sp>
      <p:sp>
        <p:nvSpPr>
          <p:cNvPr id="5" name="TextBox 4">
            <a:extLst>
              <a:ext uri="{FF2B5EF4-FFF2-40B4-BE49-F238E27FC236}">
                <a16:creationId xmlns:a16="http://schemas.microsoft.com/office/drawing/2014/main" id="{BDFF6A3B-F4D9-2481-EAEA-B66A145B57D0}"/>
              </a:ext>
            </a:extLst>
          </p:cNvPr>
          <p:cNvSpPr txBox="1"/>
          <p:nvPr/>
        </p:nvSpPr>
        <p:spPr>
          <a:xfrm>
            <a:off x="1191492" y="2887682"/>
            <a:ext cx="9301018" cy="4247317"/>
          </a:xfrm>
          <a:prstGeom prst="rect">
            <a:avLst/>
          </a:prstGeom>
          <a:noFill/>
        </p:spPr>
        <p:txBody>
          <a:bodyPr wrap="square">
            <a:spAutoFit/>
          </a:bodyPr>
          <a:lstStyle/>
          <a:p>
            <a:r>
              <a:rPr lang="en-US" b="1" dirty="0"/>
              <a:t>The Water Heater</a:t>
            </a:r>
          </a:p>
          <a:p>
            <a:r>
              <a:rPr lang="en-US" dirty="0"/>
              <a:t>Screw a garden hose onto the drain plug and empty as much water as you need into a clean bucket. A 40-gallon tank holds an ample 3-day supply for the entire family. Unfortunately, these are now being rapidly replaced with Hot Water on Demand Units</a:t>
            </a:r>
          </a:p>
          <a:p>
            <a:endParaRPr lang="en-US" dirty="0"/>
          </a:p>
          <a:p>
            <a:r>
              <a:rPr lang="en-US" b="1" dirty="0"/>
              <a:t>Toilet Tanks</a:t>
            </a:r>
          </a:p>
          <a:p>
            <a:r>
              <a:rPr lang="en-US" dirty="0"/>
              <a:t>Approximately one and one half gallons. Siphon water out of the tanks using a hose or rubber tube. Do not use water that contains a disinfectant, and </a:t>
            </a:r>
            <a:r>
              <a:rPr lang="en-US" b="1" dirty="0"/>
              <a:t>do not use water from the bowl. </a:t>
            </a:r>
          </a:p>
          <a:p>
            <a:endParaRPr lang="en-US" b="1" dirty="0"/>
          </a:p>
          <a:p>
            <a:r>
              <a:rPr lang="en-US" b="1" dirty="0"/>
              <a:t>Ice Cubes</a:t>
            </a:r>
          </a:p>
          <a:p>
            <a:r>
              <a:rPr lang="en-US" dirty="0" err="1"/>
              <a:t>Geeeeze</a:t>
            </a:r>
            <a:r>
              <a:rPr lang="en-US" dirty="0"/>
              <a:t>……if it comes to this, you  probably are cursing that you’d listed to Chris’ advice on water stocking. Place any ice cubes you have in the freezer in a clean bucket and let them thaw</a:t>
            </a:r>
            <a:r>
              <a:rPr lang="en-US" b="1" dirty="0"/>
              <a:t>.</a:t>
            </a:r>
          </a:p>
          <a:p>
            <a:endParaRPr lang="en-US" dirty="0"/>
          </a:p>
        </p:txBody>
      </p:sp>
    </p:spTree>
    <p:extLst>
      <p:ext uri="{BB962C8B-B14F-4D97-AF65-F5344CB8AC3E}">
        <p14:creationId xmlns:p14="http://schemas.microsoft.com/office/powerpoint/2010/main" val="1280635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45E10-4D1C-B12C-E391-F31F2AFD9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535C3E-468C-7C63-639B-FEE659C47AE1}"/>
              </a:ext>
            </a:extLst>
          </p:cNvPr>
          <p:cNvSpPr>
            <a:spLocks noGrp="1"/>
          </p:cNvSpPr>
          <p:nvPr>
            <p:ph type="title"/>
          </p:nvPr>
        </p:nvSpPr>
        <p:spPr>
          <a:xfrm>
            <a:off x="521208" y="978408"/>
            <a:ext cx="11155680" cy="878101"/>
          </a:xfrm>
        </p:spPr>
        <p:txBody>
          <a:bodyPr>
            <a:noAutofit/>
          </a:bodyPr>
          <a:lstStyle/>
          <a:p>
            <a:r>
              <a:rPr lang="en-US" sz="4000" dirty="0"/>
              <a:t>Potential Water Sources After an Earthquake</a:t>
            </a:r>
          </a:p>
        </p:txBody>
      </p:sp>
      <p:sp>
        <p:nvSpPr>
          <p:cNvPr id="5" name="TextBox 4">
            <a:extLst>
              <a:ext uri="{FF2B5EF4-FFF2-40B4-BE49-F238E27FC236}">
                <a16:creationId xmlns:a16="http://schemas.microsoft.com/office/drawing/2014/main" id="{3BF8B578-3239-570A-FD7C-D0CFBD5FC61A}"/>
              </a:ext>
            </a:extLst>
          </p:cNvPr>
          <p:cNvSpPr txBox="1"/>
          <p:nvPr/>
        </p:nvSpPr>
        <p:spPr>
          <a:xfrm>
            <a:off x="942110" y="1856509"/>
            <a:ext cx="9301018" cy="5355312"/>
          </a:xfrm>
          <a:prstGeom prst="rect">
            <a:avLst/>
          </a:prstGeom>
          <a:noFill/>
        </p:spPr>
        <p:txBody>
          <a:bodyPr wrap="square">
            <a:spAutoFit/>
          </a:bodyPr>
          <a:lstStyle/>
          <a:p>
            <a:endParaRPr lang="en-US" dirty="0"/>
          </a:p>
          <a:p>
            <a:r>
              <a:rPr lang="en-US" b="1" dirty="0"/>
              <a:t>River, Lake, Creek and Pond Water</a:t>
            </a:r>
            <a:r>
              <a:rPr lang="en-US" dirty="0"/>
              <a:t>: If you live near a large body of water, you may have to rely on it for drinking water. Draw water from areas in which it is flowing, not stagnant areas. Do not use discolored water or water on which any debris is floating.  Do NOT drink from the Fraser River</a:t>
            </a:r>
          </a:p>
          <a:p>
            <a:endParaRPr lang="en-US" dirty="0"/>
          </a:p>
          <a:p>
            <a:r>
              <a:rPr lang="en-US" b="1" dirty="0"/>
              <a:t>Swimming Pools</a:t>
            </a:r>
          </a:p>
          <a:p>
            <a:r>
              <a:rPr lang="en-US" dirty="0"/>
              <a:t>Swimming pools are maintained and treated and are technically safe to drink. Chlorine content in public pools is slightly more than  ~3 ppm, which is the level municipal water supply. pH at 7.4, slightly below they tap water level  which of 7.8 </a:t>
            </a:r>
          </a:p>
          <a:p>
            <a:endParaRPr lang="en-US" dirty="0"/>
          </a:p>
          <a:p>
            <a:r>
              <a:rPr lang="en-US" dirty="0"/>
              <a:t>A lack of daily circulation will cause fairly rapid degradation without some sort of action on the owner’s part as the chlorine evaporates at a much faster rate than water. This would include continued chlorination as needed, with manual agitation. Also, putting on the cover would be wise.</a:t>
            </a:r>
          </a:p>
          <a:p>
            <a:endParaRPr lang="en-US" dirty="0"/>
          </a:p>
          <a:p>
            <a:endParaRPr lang="en-US" dirty="0"/>
          </a:p>
          <a:p>
            <a:endParaRPr lang="en-US" b="1" dirty="0"/>
          </a:p>
          <a:p>
            <a:endParaRPr lang="en-US" dirty="0"/>
          </a:p>
        </p:txBody>
      </p:sp>
      <p:pic>
        <p:nvPicPr>
          <p:cNvPr id="7" name="Picture 6">
            <a:extLst>
              <a:ext uri="{FF2B5EF4-FFF2-40B4-BE49-F238E27FC236}">
                <a16:creationId xmlns:a16="http://schemas.microsoft.com/office/drawing/2014/main" id="{C1306016-1697-6728-1D6A-899B3D4CEC30}"/>
              </a:ext>
            </a:extLst>
          </p:cNvPr>
          <p:cNvPicPr>
            <a:picLocks noChangeAspect="1"/>
          </p:cNvPicPr>
          <p:nvPr/>
        </p:nvPicPr>
        <p:blipFill>
          <a:blip r:embed="rId2"/>
          <a:stretch>
            <a:fillRect/>
          </a:stretch>
        </p:blipFill>
        <p:spPr>
          <a:xfrm>
            <a:off x="9824936" y="3299832"/>
            <a:ext cx="2206645" cy="1380486"/>
          </a:xfrm>
          <a:prstGeom prst="rect">
            <a:avLst/>
          </a:prstGeom>
        </p:spPr>
      </p:pic>
    </p:spTree>
    <p:extLst>
      <p:ext uri="{BB962C8B-B14F-4D97-AF65-F5344CB8AC3E}">
        <p14:creationId xmlns:p14="http://schemas.microsoft.com/office/powerpoint/2010/main" val="2893134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F02D-E2BD-0567-F0DD-7E96989924B0}"/>
              </a:ext>
            </a:extLst>
          </p:cNvPr>
          <p:cNvSpPr>
            <a:spLocks noGrp="1"/>
          </p:cNvSpPr>
          <p:nvPr>
            <p:ph type="title"/>
          </p:nvPr>
        </p:nvSpPr>
        <p:spPr/>
        <p:txBody>
          <a:bodyPr/>
          <a:lstStyle/>
          <a:p>
            <a:r>
              <a:rPr lang="en-US" dirty="0"/>
              <a:t>Pre-Disaster Storage of Water</a:t>
            </a:r>
          </a:p>
        </p:txBody>
      </p:sp>
      <p:sp>
        <p:nvSpPr>
          <p:cNvPr id="3" name="Content Placeholder 2">
            <a:extLst>
              <a:ext uri="{FF2B5EF4-FFF2-40B4-BE49-F238E27FC236}">
                <a16:creationId xmlns:a16="http://schemas.microsoft.com/office/drawing/2014/main" id="{98E6D0E7-A40C-600A-71A9-312CEC3BBAC5}"/>
              </a:ext>
            </a:extLst>
          </p:cNvPr>
          <p:cNvSpPr>
            <a:spLocks noGrp="1"/>
          </p:cNvSpPr>
          <p:nvPr>
            <p:ph idx="1"/>
          </p:nvPr>
        </p:nvSpPr>
        <p:spPr>
          <a:xfrm>
            <a:off x="515112" y="1815406"/>
            <a:ext cx="11155680" cy="4382193"/>
          </a:xfrm>
        </p:spPr>
        <p:txBody>
          <a:bodyPr>
            <a:normAutofit fontScale="32500" lnSpcReduction="20000"/>
          </a:bodyPr>
          <a:lstStyle/>
          <a:p>
            <a:endParaRPr lang="en-US" dirty="0"/>
          </a:p>
          <a:p>
            <a:r>
              <a:rPr lang="en-US" sz="4800" dirty="0"/>
              <a:t>Store your water in thoroughly washed plastic, glass, </a:t>
            </a:r>
            <a:r>
              <a:rPr lang="en-US" sz="4800" dirty="0" err="1"/>
              <a:t>fibreglass</a:t>
            </a:r>
            <a:r>
              <a:rPr lang="en-US" sz="4800" dirty="0"/>
              <a:t> or enamel-lined metal containers. Never use a container that has held toxic or unidentified substances. </a:t>
            </a:r>
          </a:p>
          <a:p>
            <a:r>
              <a:rPr lang="en-US" sz="4800" dirty="0"/>
              <a:t>Plastic containers, such as soft drink bottles, are best. You can also purchase food-grade plastic buckets or drums.</a:t>
            </a:r>
          </a:p>
          <a:p>
            <a:r>
              <a:rPr lang="en-US" sz="4800" dirty="0"/>
              <a:t>A good water container is airtight, breakage resistant, opaque and heavy enough to hold water.</a:t>
            </a:r>
          </a:p>
          <a:p>
            <a:r>
              <a:rPr lang="en-US" sz="4800" dirty="0"/>
              <a:t>Good choices include 100-200 </a:t>
            </a:r>
            <a:r>
              <a:rPr lang="en-US" sz="4800" dirty="0" err="1"/>
              <a:t>Litres</a:t>
            </a:r>
            <a:r>
              <a:rPr lang="en-US" sz="4800" dirty="0"/>
              <a:t> (25-55 gallon) food grade plastic barrels, 20 </a:t>
            </a:r>
            <a:r>
              <a:rPr lang="en-US" sz="4800" dirty="0" err="1"/>
              <a:t>Litres</a:t>
            </a:r>
            <a:r>
              <a:rPr lang="en-US" sz="4800" dirty="0"/>
              <a:t> (five-gallon) plastic jugs or collapsible water carriers available through camping supply stores, and the two- or four-</a:t>
            </a:r>
            <a:r>
              <a:rPr lang="en-US" sz="4800" dirty="0" err="1"/>
              <a:t>litre</a:t>
            </a:r>
            <a:r>
              <a:rPr lang="en-US" sz="4800" dirty="0"/>
              <a:t> soda pop bottles.</a:t>
            </a:r>
          </a:p>
          <a:p>
            <a:r>
              <a:rPr lang="en-US" sz="4800" dirty="0"/>
              <a:t>Glass bottles are acceptable, but have a higher chance or breakage during emergency or long-term storage. </a:t>
            </a:r>
            <a:r>
              <a:rPr lang="en-US" sz="4800" b="1" dirty="0"/>
              <a:t>DON’T USE</a:t>
            </a:r>
          </a:p>
          <a:p>
            <a:r>
              <a:rPr lang="en-US" sz="4800" b="1" dirty="0"/>
              <a:t>Remember that water weighs approximately 1 kg (10 Imperial pounds) per </a:t>
            </a:r>
            <a:r>
              <a:rPr lang="en-US" sz="4800" b="1" dirty="0" err="1"/>
              <a:t>litre</a:t>
            </a:r>
            <a:r>
              <a:rPr lang="en-US" sz="4800" b="1" dirty="0"/>
              <a:t>. Do not store more </a:t>
            </a:r>
            <a:r>
              <a:rPr lang="en-US" sz="4800" dirty="0"/>
              <a:t>than 15 </a:t>
            </a:r>
            <a:r>
              <a:rPr lang="en-US" sz="4800" dirty="0" err="1"/>
              <a:t>litres</a:t>
            </a:r>
            <a:r>
              <a:rPr lang="en-US" sz="4800" dirty="0"/>
              <a:t> (5 gallons) of water (about 15 kg or 50 pounds) in an container that is meant to be portable. Milk containers are not recommended because they do not seal well</a:t>
            </a:r>
          </a:p>
          <a:p>
            <a:r>
              <a:rPr lang="en-US" sz="4800" dirty="0"/>
              <a:t>Store your water away from gasoline, kerosene, pesticides or similar substances.</a:t>
            </a:r>
          </a:p>
          <a:p>
            <a:r>
              <a:rPr lang="en-US" sz="4800" dirty="0"/>
              <a:t>Polyethylene plastics can be permeated by hydrocarbon </a:t>
            </a:r>
            <a:r>
              <a:rPr lang="en-US" sz="4800" dirty="0" err="1"/>
              <a:t>vapours</a:t>
            </a:r>
            <a:r>
              <a:rPr lang="en-US" sz="4800" dirty="0"/>
              <a:t>.</a:t>
            </a:r>
          </a:p>
          <a:p>
            <a:endParaRPr lang="en-US" sz="4800" dirty="0"/>
          </a:p>
          <a:p>
            <a:endParaRPr lang="en-US" dirty="0"/>
          </a:p>
        </p:txBody>
      </p:sp>
    </p:spTree>
    <p:extLst>
      <p:ext uri="{BB962C8B-B14F-4D97-AF65-F5344CB8AC3E}">
        <p14:creationId xmlns:p14="http://schemas.microsoft.com/office/powerpoint/2010/main" val="2725981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1" name="Rectangle 20">
            <a:extLst>
              <a:ext uri="{FF2B5EF4-FFF2-40B4-BE49-F238E27FC236}">
                <a16:creationId xmlns:a16="http://schemas.microsoft.com/office/drawing/2014/main" id="{839C2F19-8FC2-4576-A76C-228178053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CA7A481-09B7-459B-9BA1-EA1BEB4F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400" y="508090"/>
            <a:ext cx="619048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8FF14F5-FA21-ED23-97A2-E356EDFABB22}"/>
              </a:ext>
            </a:extLst>
          </p:cNvPr>
          <p:cNvPicPr>
            <a:picLocks noChangeAspect="1"/>
          </p:cNvPicPr>
          <p:nvPr/>
        </p:nvPicPr>
        <p:blipFill>
          <a:blip r:embed="rId2"/>
          <a:stretch>
            <a:fillRect/>
          </a:stretch>
        </p:blipFill>
        <p:spPr>
          <a:xfrm>
            <a:off x="30077" y="318724"/>
            <a:ext cx="5105685" cy="4105494"/>
          </a:xfrm>
          <a:prstGeom prst="rect">
            <a:avLst/>
          </a:prstGeom>
        </p:spPr>
      </p:pic>
      <p:sp>
        <p:nvSpPr>
          <p:cNvPr id="9" name="TextBox 8">
            <a:extLst>
              <a:ext uri="{FF2B5EF4-FFF2-40B4-BE49-F238E27FC236}">
                <a16:creationId xmlns:a16="http://schemas.microsoft.com/office/drawing/2014/main" id="{53EE54D5-BB4F-7B56-0033-07B2BDAF4E92}"/>
              </a:ext>
            </a:extLst>
          </p:cNvPr>
          <p:cNvSpPr txBox="1"/>
          <p:nvPr/>
        </p:nvSpPr>
        <p:spPr>
          <a:xfrm>
            <a:off x="5533644" y="1166839"/>
            <a:ext cx="6096000" cy="4247317"/>
          </a:xfrm>
          <a:prstGeom prst="rect">
            <a:avLst/>
          </a:prstGeom>
          <a:noFill/>
        </p:spPr>
        <p:txBody>
          <a:bodyPr wrap="square">
            <a:spAutoFit/>
          </a:bodyPr>
          <a:lstStyle/>
          <a:p>
            <a:r>
              <a:rPr lang="en-US" dirty="0"/>
              <a:t>Use a new 55 gal drum if possible, and select a non-white </a:t>
            </a:r>
            <a:r>
              <a:rPr lang="en-US" dirty="0" err="1"/>
              <a:t>colour</a:t>
            </a:r>
            <a:r>
              <a:rPr lang="en-US" dirty="0"/>
              <a:t>, as this will be far more opaque and will prevent much more light from penetrating the side of the container.</a:t>
            </a:r>
          </a:p>
          <a:p>
            <a:endParaRPr lang="en-US" dirty="0"/>
          </a:p>
          <a:p>
            <a:r>
              <a:rPr lang="en-US" dirty="0"/>
              <a:t>Sunlight helps to allow the growth of dangerous microbes. </a:t>
            </a:r>
          </a:p>
          <a:p>
            <a:r>
              <a:rPr lang="en-US" dirty="0"/>
              <a:t>The barrel must be made out of food-grade plastic. High-density polyethylene (HDPE) is the plastic commonly used to make the popular blue 55 gal drums. </a:t>
            </a:r>
          </a:p>
          <a:p>
            <a:endParaRPr lang="en-US" dirty="0"/>
          </a:p>
          <a:p>
            <a:r>
              <a:rPr lang="en-US" dirty="0"/>
              <a:t>New food-grade water barrels are best but come with a significantly higher price tag. While it is possible to obtain used food-grade water barrels for a fraction of the cost. </a:t>
            </a:r>
            <a:r>
              <a:rPr lang="en-US" b="1" dirty="0"/>
              <a:t>Never re-purpose a barrel for water storage that has held anything that you would not consume</a:t>
            </a:r>
            <a:r>
              <a:rPr lang="en-US" dirty="0"/>
              <a:t>. Clean all barrels well before filling for long-term storage</a:t>
            </a:r>
          </a:p>
        </p:txBody>
      </p:sp>
      <p:sp>
        <p:nvSpPr>
          <p:cNvPr id="11" name="TextBox 10">
            <a:extLst>
              <a:ext uri="{FF2B5EF4-FFF2-40B4-BE49-F238E27FC236}">
                <a16:creationId xmlns:a16="http://schemas.microsoft.com/office/drawing/2014/main" id="{AD72E14A-C694-81B5-0EC9-C60887283C94}"/>
              </a:ext>
            </a:extLst>
          </p:cNvPr>
          <p:cNvSpPr txBox="1"/>
          <p:nvPr/>
        </p:nvSpPr>
        <p:spPr>
          <a:xfrm>
            <a:off x="129309" y="4613584"/>
            <a:ext cx="3103418" cy="2031325"/>
          </a:xfrm>
          <a:prstGeom prst="rect">
            <a:avLst/>
          </a:prstGeom>
          <a:noFill/>
        </p:spPr>
        <p:txBody>
          <a:bodyPr wrap="square">
            <a:spAutoFit/>
          </a:bodyPr>
          <a:lstStyle/>
          <a:p>
            <a:r>
              <a:rPr lang="en-US" dirty="0"/>
              <a:t>A standard 55-gallon water barrel measures 36” high x 24” wide. The barrel weighs roughly 22 pounds and 55 gallons of water weighs 460 pounds for a grand total of 482 pounds.</a:t>
            </a:r>
          </a:p>
        </p:txBody>
      </p:sp>
      <p:sp>
        <p:nvSpPr>
          <p:cNvPr id="13" name="Flowchart: Alternate Process 12">
            <a:extLst>
              <a:ext uri="{FF2B5EF4-FFF2-40B4-BE49-F238E27FC236}">
                <a16:creationId xmlns:a16="http://schemas.microsoft.com/office/drawing/2014/main" id="{AD861494-0EC6-3F21-266D-DD52786CC55D}"/>
              </a:ext>
            </a:extLst>
          </p:cNvPr>
          <p:cNvSpPr/>
          <p:nvPr/>
        </p:nvSpPr>
        <p:spPr>
          <a:xfrm>
            <a:off x="129309" y="4613584"/>
            <a:ext cx="3001818" cy="2031325"/>
          </a:xfrm>
          <a:prstGeom prst="flowChartAlternateProcess">
            <a:avLst/>
          </a:prstGeom>
          <a:solidFill>
            <a:schemeClr val="accent1">
              <a:alpha val="29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2127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116935-BD6A-0EB2-A827-5DC4FDDCB3AB}"/>
            </a:ext>
          </a:extLst>
        </p:cNvPr>
        <p:cNvGrpSpPr/>
        <p:nvPr/>
      </p:nvGrpSpPr>
      <p:grpSpPr>
        <a:xfrm>
          <a:off x="0" y="0"/>
          <a:ext cx="0" cy="0"/>
          <a:chOff x="0" y="0"/>
          <a:chExt cx="0" cy="0"/>
        </a:xfrm>
      </p:grpSpPr>
      <p:sp>
        <p:nvSpPr>
          <p:cNvPr id="19" name="Freeform: Shape 18">
            <a:extLst>
              <a:ext uri="{FF2B5EF4-FFF2-40B4-BE49-F238E27FC236}">
                <a16:creationId xmlns:a16="http://schemas.microsoft.com/office/drawing/2014/main" id="{E82EA036-415A-0168-0013-563966D365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1" name="Rectangle 20">
            <a:extLst>
              <a:ext uri="{FF2B5EF4-FFF2-40B4-BE49-F238E27FC236}">
                <a16:creationId xmlns:a16="http://schemas.microsoft.com/office/drawing/2014/main" id="{A2DA6EAA-F604-596A-8BAC-51939BEC10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57C51EE-5A0C-3363-ABC6-89D014BC8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400" y="508090"/>
            <a:ext cx="619048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371A9E6-F474-D91E-9780-63A191F90424}"/>
              </a:ext>
            </a:extLst>
          </p:cNvPr>
          <p:cNvPicPr>
            <a:picLocks noChangeAspect="1"/>
          </p:cNvPicPr>
          <p:nvPr/>
        </p:nvPicPr>
        <p:blipFill>
          <a:blip r:embed="rId2"/>
          <a:stretch>
            <a:fillRect/>
          </a:stretch>
        </p:blipFill>
        <p:spPr>
          <a:xfrm>
            <a:off x="30077" y="318724"/>
            <a:ext cx="5105685" cy="4105494"/>
          </a:xfrm>
          <a:prstGeom prst="rect">
            <a:avLst/>
          </a:prstGeom>
        </p:spPr>
      </p:pic>
      <p:sp>
        <p:nvSpPr>
          <p:cNvPr id="9" name="TextBox 8">
            <a:extLst>
              <a:ext uri="{FF2B5EF4-FFF2-40B4-BE49-F238E27FC236}">
                <a16:creationId xmlns:a16="http://schemas.microsoft.com/office/drawing/2014/main" id="{2D1D372F-2AA1-E27B-71C1-BC05513DB00E}"/>
              </a:ext>
            </a:extLst>
          </p:cNvPr>
          <p:cNvSpPr txBox="1"/>
          <p:nvPr/>
        </p:nvSpPr>
        <p:spPr>
          <a:xfrm>
            <a:off x="5533644" y="1166839"/>
            <a:ext cx="6096000" cy="5223674"/>
          </a:xfrm>
          <a:prstGeom prst="rect">
            <a:avLst/>
          </a:prstGeom>
          <a:noFill/>
        </p:spPr>
        <p:txBody>
          <a:bodyPr wrap="square">
            <a:spAutoFit/>
          </a:bodyPr>
          <a:lstStyle/>
          <a:p>
            <a:pPr marL="0" marR="0">
              <a:lnSpc>
                <a:spcPct val="115000"/>
              </a:lnSpc>
              <a:spcAft>
                <a:spcPts val="800"/>
              </a:spcAft>
              <a:buNone/>
            </a:pPr>
            <a:r>
              <a:rPr lang="en-US" sz="1800" b="1" kern="0" dirty="0">
                <a:effectLst/>
                <a:latin typeface="Aptos" panose="020B0004020202020204" pitchFamily="34" charset="0"/>
                <a:ea typeface="Times New Roman" panose="02020603050405020304" pitchFamily="18" charset="0"/>
                <a:cs typeface="Times New Roman" panose="02020603050405020304" pitchFamily="18" charset="0"/>
              </a:rPr>
              <a:t>Best Disinfection Techniques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These are the best methods to treat water for long-term storage in a 55-gallon barrel. They will kill any bacteria or viruses that may be in the water.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Add 1/4 teaspoon of </a:t>
            </a:r>
            <a:r>
              <a:rPr lang="en-US" sz="1800" kern="0" dirty="0">
                <a:solidFill>
                  <a:srgbClr val="0000FF"/>
                </a:solidFill>
                <a:effectLst/>
                <a:latin typeface="Aptos" panose="020B0004020202020204" pitchFamily="34" charset="0"/>
                <a:ea typeface="Times New Roman" panose="02020603050405020304" pitchFamily="18" charset="0"/>
                <a:cs typeface="Times New Roman" panose="02020603050405020304" pitchFamily="18" charset="0"/>
                <a:hlinkClick r:id="rId3"/>
              </a:rPr>
              <a:t>calcium hypochlorite</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to the filled barrel and screw the lid on. Calcium hypochlorite is superior to bleach.</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Add 2 Tablespoons of FRESH </a:t>
            </a:r>
            <a:r>
              <a:rPr lang="en-US" sz="1800" kern="0" dirty="0">
                <a:solidFill>
                  <a:srgbClr val="0000FF"/>
                </a:solidFill>
                <a:effectLst/>
                <a:latin typeface="Aptos" panose="020B0004020202020204" pitchFamily="34" charset="0"/>
                <a:ea typeface="Times New Roman" panose="02020603050405020304" pitchFamily="18" charset="0"/>
                <a:cs typeface="Times New Roman" panose="02020603050405020304" pitchFamily="18" charset="0"/>
                <a:hlinkClick r:id="rId4"/>
              </a:rPr>
              <a:t>unscented regular bleach</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(sodium hypochlorite). Liquid bleach must be fresh to be effective and there are other chemicals in bleach that are needlessly added.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1800" dirty="0">
                <a:effectLst/>
                <a:latin typeface="Times New Roman" panose="02020603050405020304" pitchFamily="18" charset="0"/>
                <a:ea typeface="Times New Roman" panose="02020603050405020304" pitchFamily="18" charset="0"/>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15000"/>
              </a:lnSpc>
              <a:spcAft>
                <a:spcPts val="800"/>
              </a:spcAft>
              <a:buNone/>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In addition to having one large static storage vessel, keep one or more small (under 10 </a:t>
            </a:r>
            <a:r>
              <a:rPr lang="en-US" sz="1800" b="1" kern="100" dirty="0" err="1">
                <a:effectLst/>
                <a:latin typeface="Aptos" panose="020B0004020202020204" pitchFamily="34" charset="0"/>
                <a:ea typeface="Aptos" panose="020B0004020202020204" pitchFamily="34" charset="0"/>
                <a:cs typeface="Times New Roman" panose="02020603050405020304" pitchFamily="18" charset="0"/>
              </a:rPr>
              <a:t>litre</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containers with water in case evacuation is required.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4497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66BA3-3C0D-2294-B848-BC8287EF2C1F}"/>
              </a:ext>
            </a:extLst>
          </p:cNvPr>
          <p:cNvSpPr>
            <a:spLocks noGrp="1"/>
          </p:cNvSpPr>
          <p:nvPr>
            <p:ph type="title"/>
          </p:nvPr>
        </p:nvSpPr>
        <p:spPr/>
        <p:txBody>
          <a:bodyPr/>
          <a:lstStyle/>
          <a:p>
            <a:r>
              <a:rPr lang="en-US" dirty="0"/>
              <a:t>Means of Decontaminating Water</a:t>
            </a:r>
            <a:br>
              <a:rPr lang="en-US" dirty="0"/>
            </a:br>
            <a:endParaRPr lang="en-US" dirty="0"/>
          </a:p>
        </p:txBody>
      </p:sp>
      <p:sp>
        <p:nvSpPr>
          <p:cNvPr id="4" name="Rectangle 2">
            <a:extLst>
              <a:ext uri="{FF2B5EF4-FFF2-40B4-BE49-F238E27FC236}">
                <a16:creationId xmlns:a16="http://schemas.microsoft.com/office/drawing/2014/main" id="{AD73A0E0-A4AA-F0D1-EB7C-57041BD9EBF6}"/>
              </a:ext>
            </a:extLst>
          </p:cNvPr>
          <p:cNvSpPr>
            <a:spLocks noChangeArrowheads="1"/>
          </p:cNvSpPr>
          <p:nvPr/>
        </p:nvSpPr>
        <p:spPr bwMode="auto">
          <a:xfrm>
            <a:off x="597536" y="3106686"/>
            <a:ext cx="5101300"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B</a:t>
            </a:r>
            <a:r>
              <a:rPr kumimoji="0" lang="en-US" altLang="en-US" sz="2000" b="1" i="0" u="none" strike="noStrike" cap="none" normalizeH="0" baseline="0" dirty="0" bmk="">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oiling Water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rPr>
              <a:t>The most reliable way to purify contaminated water is to boil it, according to several authorities, including the Centers for Disease Control. Bringing the water to a rolling boil for at least a minute kills bacteria, viruses and protozoa. While boiling won't remove mineral discoloration, it will clarify water that has been clouded by organic contamination.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rPr>
              <a:t>However, it can potentially be unsafe to use fire after an earthquake because gas lines may have ruptured. Boiling water is intensely consumptive of resources such as natural gas and wood. There are several alternatives to boiling for water purification. Here are some common ones that use substances you should be able to find easily: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49" name="Picture 1" descr="A pot on a fire&#10;&#10;Description automatically generated">
            <a:extLst>
              <a:ext uri="{FF2B5EF4-FFF2-40B4-BE49-F238E27FC236}">
                <a16:creationId xmlns:a16="http://schemas.microsoft.com/office/drawing/2014/main" id="{17597C15-4A91-21E6-E432-64211EDA87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3452" y="2878661"/>
            <a:ext cx="2438400" cy="327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845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065D9BE-A58D-6E8A-D4A2-5056F3C5E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A1C23C-CF47-76BA-5670-94E65BDA08B2}"/>
              </a:ext>
            </a:extLst>
          </p:cNvPr>
          <p:cNvSpPr>
            <a:spLocks noGrp="1"/>
          </p:cNvSpPr>
          <p:nvPr>
            <p:ph type="title"/>
          </p:nvPr>
        </p:nvSpPr>
        <p:spPr>
          <a:xfrm>
            <a:off x="203200" y="978408"/>
            <a:ext cx="11473688" cy="1463040"/>
          </a:xfrm>
        </p:spPr>
        <p:txBody>
          <a:bodyPr>
            <a:normAutofit fontScale="90000"/>
          </a:bodyPr>
          <a:lstStyle/>
          <a:p>
            <a:pPr marL="0" marR="0">
              <a:lnSpc>
                <a:spcPct val="115000"/>
              </a:lnSpc>
              <a:spcAft>
                <a:spcPts val="800"/>
              </a:spcAft>
            </a:pPr>
            <a:r>
              <a:rPr lang="en-US" sz="6000" b="1" kern="100" dirty="0">
                <a:effectLst/>
                <a:latin typeface="Aptos" panose="020B0004020202020204" pitchFamily="34" charset="0"/>
                <a:ea typeface="Aptos" panose="020B0004020202020204" pitchFamily="34" charset="0"/>
                <a:cs typeface="Times New Roman" panose="02020603050405020304" pitchFamily="18" charset="0"/>
              </a:rPr>
              <a:t>Chemical Treatment of Water</a:t>
            </a:r>
            <a:br>
              <a:rPr lang="en-US" sz="4400" kern="100" dirty="0">
                <a:effectLst/>
                <a:latin typeface="Aptos" panose="020B0004020202020204" pitchFamily="34" charset="0"/>
                <a:ea typeface="Aptos" panose="020B0004020202020204" pitchFamily="34" charset="0"/>
                <a:cs typeface="Times New Roman" panose="02020603050405020304" pitchFamily="18" charset="0"/>
              </a:rPr>
            </a:br>
            <a:br>
              <a:rPr lang="en-US" sz="4800" kern="100" dirty="0">
                <a:latin typeface="Aptos" panose="020B0004020202020204" pitchFamily="34" charset="0"/>
                <a:ea typeface="Aptos" panose="020B0004020202020204" pitchFamily="34" charset="0"/>
                <a:cs typeface="Times New Roman" panose="02020603050405020304" pitchFamily="18" charset="0"/>
              </a:rPr>
            </a:br>
            <a:endParaRPr lang="en-US" b="0" dirty="0"/>
          </a:p>
        </p:txBody>
      </p:sp>
      <p:sp>
        <p:nvSpPr>
          <p:cNvPr id="20" name="Freeform: Shape 19">
            <a:extLst>
              <a:ext uri="{FF2B5EF4-FFF2-40B4-BE49-F238E27FC236}">
                <a16:creationId xmlns:a16="http://schemas.microsoft.com/office/drawing/2014/main" id="{A745E793-BC99-8991-71CD-53FFBB6A8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6260" cy="149279"/>
          </a:xfrm>
          <a:custGeom>
            <a:avLst/>
            <a:gdLst>
              <a:gd name="connsiteX0" fmla="*/ 0 w 11156260"/>
              <a:gd name="connsiteY0" fmla="*/ 0 h 149279"/>
              <a:gd name="connsiteX1" fmla="*/ 11156260 w 11156260"/>
              <a:gd name="connsiteY1" fmla="*/ 0 h 149279"/>
              <a:gd name="connsiteX2" fmla="*/ 11156260 w 11156260"/>
              <a:gd name="connsiteY2" fmla="*/ 149279 h 149279"/>
              <a:gd name="connsiteX3" fmla="*/ 0 w 11156260"/>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11156260" h="149279">
                <a:moveTo>
                  <a:pt x="0" y="0"/>
                </a:moveTo>
                <a:lnTo>
                  <a:pt x="11156260" y="0"/>
                </a:lnTo>
                <a:lnTo>
                  <a:pt x="11156260"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0AC6A65F-65DF-8460-5BC0-22D665190C6A}"/>
              </a:ext>
            </a:extLst>
          </p:cNvPr>
          <p:cNvSpPr txBox="1"/>
          <p:nvPr/>
        </p:nvSpPr>
        <p:spPr>
          <a:xfrm>
            <a:off x="803564" y="2272145"/>
            <a:ext cx="8820727" cy="5124480"/>
          </a:xfrm>
          <a:prstGeom prst="rect">
            <a:avLst/>
          </a:prstGeom>
          <a:noFill/>
        </p:spPr>
        <p:txBody>
          <a:bodyPr wrap="square" rtlCol="0">
            <a:spAutoFit/>
          </a:bodyPr>
          <a:lstStyle/>
          <a:p>
            <a: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Bleach</a:t>
            </a:r>
            <a:b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400" b="0" i="0" u="sng"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Unscented</a:t>
            </a:r>
            <a: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liquid household bleach: Treat each gallon of clear water 16 drops per gallon if the label states the active ingredient contains 2.5% sodium hypochlorite (bleach);  8 drops of 6% bleach, or 6 drops of 8.25% bleach. If the water is cloudy, try to let it settle before adding bleach; if the water does not become clearer, double the suggested amount of drops. Shake or stir the water and let it stand for 30 minutes before using it. DO NOT USE scented bleach, because the chemicals that create scents are harmful.</a:t>
            </a:r>
            <a:b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a:t>
            </a:r>
            <a:b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a:t>
            </a:r>
            <a:b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a:t>
            </a:r>
            <a:b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Granular Calcium Hypochlorite</a:t>
            </a:r>
            <a:br>
              <a:rPr kumimoji="0" lang="en-US" sz="14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If you have a swimming pool, you can use the calcium hypochlorite you use to treat the pool water to purify your drinking water. The procedure involves two steps:</a:t>
            </a:r>
          </a:p>
          <a:p>
            <a:endParaRPr lang="en-US" sz="1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285750" indent="-285750">
              <a:buFontTx/>
              <a:buChar char="-"/>
            </a:pPr>
            <a: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Dissolve a heaping teaspoon of calcium hypochlorite granules into 2 gallons of water and stir until the granules have dissolved. It's best to  wear eye protection when doing this. </a:t>
            </a:r>
            <a:b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endPar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285750" indent="-285750">
              <a:buFontTx/>
              <a:buChar char="-"/>
            </a:pPr>
            <a: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Add the bleach solution to contaminated water in a 1:100 ratio—that is, 1 part bleach for 100 parts water.</a:t>
            </a:r>
            <a:b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1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This is less toxic for you than is bleach, and is the preferred method of preserving large amounts of water long term</a:t>
            </a:r>
            <a:br>
              <a:rPr kumimoji="0" lang="en-US" sz="40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r>
              <a:rPr kumimoji="0" lang="en-US" sz="43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a:t>
            </a:r>
            <a:br>
              <a:rPr kumimoji="0" lang="en-US" sz="40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en-US" dirty="0"/>
          </a:p>
        </p:txBody>
      </p:sp>
      <p:pic>
        <p:nvPicPr>
          <p:cNvPr id="4" name="Picture 3">
            <a:extLst>
              <a:ext uri="{FF2B5EF4-FFF2-40B4-BE49-F238E27FC236}">
                <a16:creationId xmlns:a16="http://schemas.microsoft.com/office/drawing/2014/main" id="{FD772F0C-01F4-899C-1D65-E405630AFE31}"/>
              </a:ext>
            </a:extLst>
          </p:cNvPr>
          <p:cNvPicPr>
            <a:picLocks noChangeAspect="1"/>
          </p:cNvPicPr>
          <p:nvPr/>
        </p:nvPicPr>
        <p:blipFill>
          <a:blip r:embed="rId2"/>
          <a:stretch>
            <a:fillRect/>
          </a:stretch>
        </p:blipFill>
        <p:spPr>
          <a:xfrm>
            <a:off x="9624291" y="3153321"/>
            <a:ext cx="2316681" cy="2316681"/>
          </a:xfrm>
          <a:prstGeom prst="rect">
            <a:avLst/>
          </a:prstGeom>
        </p:spPr>
      </p:pic>
    </p:spTree>
    <p:extLst>
      <p:ext uri="{BB962C8B-B14F-4D97-AF65-F5344CB8AC3E}">
        <p14:creationId xmlns:p14="http://schemas.microsoft.com/office/powerpoint/2010/main" val="2082489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807857-9688-6E82-FDF8-87308297E01F}"/>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A44CDFA-18D7-9751-67CE-F45E0BD36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AB898C-4366-94F0-9723-506120248576}"/>
              </a:ext>
            </a:extLst>
          </p:cNvPr>
          <p:cNvSpPr>
            <a:spLocks noGrp="1"/>
          </p:cNvSpPr>
          <p:nvPr>
            <p:ph type="title"/>
          </p:nvPr>
        </p:nvSpPr>
        <p:spPr>
          <a:xfrm>
            <a:off x="203200" y="978408"/>
            <a:ext cx="11473688" cy="1463040"/>
          </a:xfrm>
        </p:spPr>
        <p:txBody>
          <a:bodyPr>
            <a:normAutofit fontScale="90000"/>
          </a:bodyPr>
          <a:lstStyle/>
          <a:p>
            <a:pPr marL="0" marR="0">
              <a:lnSpc>
                <a:spcPct val="115000"/>
              </a:lnSpc>
              <a:spcAft>
                <a:spcPts val="800"/>
              </a:spcAft>
            </a:pPr>
            <a:r>
              <a:rPr lang="en-US" sz="4400" kern="100" dirty="0">
                <a:effectLst/>
                <a:latin typeface="Aptos" panose="020B0004020202020204" pitchFamily="34" charset="0"/>
                <a:ea typeface="Aptos" panose="020B0004020202020204" pitchFamily="34" charset="0"/>
                <a:cs typeface="Times New Roman" panose="02020603050405020304" pitchFamily="18" charset="0"/>
              </a:rPr>
              <a:t>Emergency Water Filters and Purifiers</a:t>
            </a:r>
            <a:br>
              <a:rPr lang="en-US" sz="4400" kern="100" dirty="0">
                <a:effectLst/>
                <a:latin typeface="Aptos" panose="020B0004020202020204" pitchFamily="34" charset="0"/>
                <a:ea typeface="Aptos" panose="020B0004020202020204" pitchFamily="34" charset="0"/>
                <a:cs typeface="Times New Roman" panose="02020603050405020304" pitchFamily="18" charset="0"/>
              </a:rPr>
            </a:br>
            <a:br>
              <a:rPr lang="en-US" sz="4800" kern="100" dirty="0">
                <a:latin typeface="Aptos" panose="020B0004020202020204" pitchFamily="34" charset="0"/>
                <a:ea typeface="Aptos" panose="020B0004020202020204" pitchFamily="34" charset="0"/>
                <a:cs typeface="Times New Roman" panose="02020603050405020304" pitchFamily="18" charset="0"/>
              </a:rPr>
            </a:br>
            <a:endParaRPr lang="en-US" b="0" dirty="0"/>
          </a:p>
        </p:txBody>
      </p:sp>
      <p:sp>
        <p:nvSpPr>
          <p:cNvPr id="20" name="Freeform: Shape 19">
            <a:extLst>
              <a:ext uri="{FF2B5EF4-FFF2-40B4-BE49-F238E27FC236}">
                <a16:creationId xmlns:a16="http://schemas.microsoft.com/office/drawing/2014/main" id="{CB666910-EEA1-E942-7DB2-1D5AEEFB3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6260" cy="149279"/>
          </a:xfrm>
          <a:custGeom>
            <a:avLst/>
            <a:gdLst>
              <a:gd name="connsiteX0" fmla="*/ 0 w 11156260"/>
              <a:gd name="connsiteY0" fmla="*/ 0 h 149279"/>
              <a:gd name="connsiteX1" fmla="*/ 11156260 w 11156260"/>
              <a:gd name="connsiteY1" fmla="*/ 0 h 149279"/>
              <a:gd name="connsiteX2" fmla="*/ 11156260 w 11156260"/>
              <a:gd name="connsiteY2" fmla="*/ 149279 h 149279"/>
              <a:gd name="connsiteX3" fmla="*/ 0 w 11156260"/>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11156260" h="149279">
                <a:moveTo>
                  <a:pt x="0" y="0"/>
                </a:moveTo>
                <a:lnTo>
                  <a:pt x="11156260" y="0"/>
                </a:lnTo>
                <a:lnTo>
                  <a:pt x="11156260"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7725796B-0E3A-830E-B572-A8802E5ED4D0}"/>
              </a:ext>
            </a:extLst>
          </p:cNvPr>
          <p:cNvSpPr txBox="1"/>
          <p:nvPr/>
        </p:nvSpPr>
        <p:spPr>
          <a:xfrm>
            <a:off x="905164" y="2274835"/>
            <a:ext cx="6225309" cy="2585323"/>
          </a:xfrm>
          <a:prstGeom prst="rect">
            <a:avLst/>
          </a:prstGeom>
          <a:noFill/>
        </p:spPr>
        <p:txBody>
          <a:bodyPr wrap="square" rtlCol="0">
            <a:spAutoFit/>
          </a:bodyPr>
          <a:lstStyle/>
          <a:p>
            <a:r>
              <a:rPr lang="en-US" b="1" dirty="0"/>
              <a:t>Filter or purifier?</a:t>
            </a:r>
          </a:p>
          <a:p>
            <a:r>
              <a:rPr lang="en-US" sz="1600" dirty="0"/>
              <a:t>It is important to know the difference between a water filter and purifier. A filter (more accurately, a microfilter) is designed to physically remove two types of waterborne microorganisms: bacteria and protozoa. </a:t>
            </a:r>
          </a:p>
          <a:p>
            <a:endParaRPr lang="en-US" sz="1600" dirty="0"/>
          </a:p>
          <a:p>
            <a:r>
              <a:rPr lang="en-US" sz="1600" dirty="0"/>
              <a:t>In contrast, a purifier is designed to either kill or physically remove all three waterborne pathogens: bacteria, protozoa and viruses. Thus, to combat viruses, you need a purifier. Or, you can couple a microfilter with a purifying agent.</a:t>
            </a:r>
          </a:p>
        </p:txBody>
      </p:sp>
    </p:spTree>
    <p:extLst>
      <p:ext uri="{BB962C8B-B14F-4D97-AF65-F5344CB8AC3E}">
        <p14:creationId xmlns:p14="http://schemas.microsoft.com/office/powerpoint/2010/main" val="687430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082E5AA-6E5F-4FCC-8C41-11E32F833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B3E50-BBF7-63B6-B4D0-E466DC94F17A}"/>
              </a:ext>
            </a:extLst>
          </p:cNvPr>
          <p:cNvSpPr>
            <a:spLocks noGrp="1"/>
          </p:cNvSpPr>
          <p:nvPr>
            <p:ph type="title"/>
          </p:nvPr>
        </p:nvSpPr>
        <p:spPr>
          <a:xfrm>
            <a:off x="521208" y="978408"/>
            <a:ext cx="4032504" cy="2697480"/>
          </a:xfrm>
        </p:spPr>
        <p:txBody>
          <a:bodyPr>
            <a:normAutofit/>
          </a:bodyPr>
          <a:lstStyle/>
          <a:p>
            <a:r>
              <a:rPr lang="en-US" dirty="0"/>
              <a:t>PURIFIERS</a:t>
            </a:r>
          </a:p>
        </p:txBody>
      </p:sp>
      <p:sp>
        <p:nvSpPr>
          <p:cNvPr id="16" name="Rectangle 15">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A3D569D-D3A6-49CA-A483-291E95DAC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2D9AB17-CE98-48F8-CBB0-977153480126}"/>
              </a:ext>
            </a:extLst>
          </p:cNvPr>
          <p:cNvSpPr>
            <a:spLocks noGrp="1"/>
          </p:cNvSpPr>
          <p:nvPr>
            <p:ph idx="1"/>
          </p:nvPr>
        </p:nvSpPr>
        <p:spPr>
          <a:xfrm>
            <a:off x="521208" y="2578608"/>
            <a:ext cx="3672101" cy="2418265"/>
          </a:xfrm>
        </p:spPr>
        <p:txBody>
          <a:bodyPr>
            <a:normAutofit/>
          </a:bodyPr>
          <a:lstStyle/>
          <a:p>
            <a:pPr marL="0" indent="0">
              <a:buNone/>
            </a:pPr>
            <a:r>
              <a:rPr lang="en-US" b="1" dirty="0"/>
              <a:t>Hand Pump Purifier</a:t>
            </a:r>
          </a:p>
          <a:p>
            <a:pPr>
              <a:spcBef>
                <a:spcPts val="0"/>
              </a:spcBef>
            </a:pPr>
            <a:r>
              <a:rPr lang="en-US" sz="1500" dirty="0"/>
              <a:t>Effective against: Viruses, bacteria, protozoa, microplastics, dirt</a:t>
            </a:r>
          </a:p>
          <a:p>
            <a:pPr>
              <a:spcBef>
                <a:spcPts val="0"/>
              </a:spcBef>
            </a:pPr>
            <a:r>
              <a:rPr lang="en-US" sz="1500" dirty="0"/>
              <a:t>Flow rate: 2.5 L per minute</a:t>
            </a:r>
          </a:p>
          <a:p>
            <a:pPr>
              <a:spcBef>
                <a:spcPts val="0"/>
              </a:spcBef>
            </a:pPr>
            <a:r>
              <a:rPr lang="en-US" sz="1500" dirty="0"/>
              <a:t>Style: Hand pump</a:t>
            </a:r>
          </a:p>
          <a:p>
            <a:pPr>
              <a:spcBef>
                <a:spcPts val="0"/>
              </a:spcBef>
            </a:pPr>
            <a:r>
              <a:rPr lang="en-US" sz="1500" dirty="0"/>
              <a:t>Best for: 2-4 people; choosing one device that works for backcountry, international travel and emergency use</a:t>
            </a:r>
          </a:p>
          <a:p>
            <a:endParaRPr lang="en-US" dirty="0"/>
          </a:p>
        </p:txBody>
      </p:sp>
      <p:sp>
        <p:nvSpPr>
          <p:cNvPr id="8" name="TextBox 7">
            <a:extLst>
              <a:ext uri="{FF2B5EF4-FFF2-40B4-BE49-F238E27FC236}">
                <a16:creationId xmlns:a16="http://schemas.microsoft.com/office/drawing/2014/main" id="{2CD337C3-A6CF-1661-C7AF-15DA0D113423}"/>
              </a:ext>
            </a:extLst>
          </p:cNvPr>
          <p:cNvSpPr txBox="1"/>
          <p:nvPr/>
        </p:nvSpPr>
        <p:spPr>
          <a:xfrm>
            <a:off x="701964" y="5140928"/>
            <a:ext cx="9023927" cy="461665"/>
          </a:xfrm>
          <a:prstGeom prst="rect">
            <a:avLst/>
          </a:prstGeom>
          <a:noFill/>
        </p:spPr>
        <p:txBody>
          <a:bodyPr wrap="square" rtlCol="0">
            <a:spAutoFit/>
          </a:bodyPr>
          <a:lstStyle/>
          <a:p>
            <a:r>
              <a:rPr lang="en-US" sz="1200" dirty="0"/>
              <a:t>Originally developed to keep military service members safe in the field.  Manually operated. These types of tools use hollow fiber technology, it physically strains out contaminants, including viruses. Flow rate is slow.</a:t>
            </a:r>
          </a:p>
        </p:txBody>
      </p:sp>
      <p:pic>
        <p:nvPicPr>
          <p:cNvPr id="10" name="Picture 9">
            <a:extLst>
              <a:ext uri="{FF2B5EF4-FFF2-40B4-BE49-F238E27FC236}">
                <a16:creationId xmlns:a16="http://schemas.microsoft.com/office/drawing/2014/main" id="{A7D0821A-2218-ACA9-3E31-7457BCAA2318}"/>
              </a:ext>
            </a:extLst>
          </p:cNvPr>
          <p:cNvPicPr>
            <a:picLocks noChangeAspect="1"/>
          </p:cNvPicPr>
          <p:nvPr/>
        </p:nvPicPr>
        <p:blipFill>
          <a:blip r:embed="rId2"/>
          <a:stretch>
            <a:fillRect/>
          </a:stretch>
        </p:blipFill>
        <p:spPr>
          <a:xfrm>
            <a:off x="4916322" y="834181"/>
            <a:ext cx="4032504" cy="3667808"/>
          </a:xfrm>
          <a:prstGeom prst="rect">
            <a:avLst/>
          </a:prstGeom>
        </p:spPr>
      </p:pic>
    </p:spTree>
    <p:extLst>
      <p:ext uri="{BB962C8B-B14F-4D97-AF65-F5344CB8AC3E}">
        <p14:creationId xmlns:p14="http://schemas.microsoft.com/office/powerpoint/2010/main" val="3579955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FF19CC-D936-F726-6C0E-CA36110452D9}"/>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49896D4-42DA-271D-FC46-7C2FC0B7A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E8BDF6-362B-12C3-7CD5-D4083FD6A18F}"/>
              </a:ext>
            </a:extLst>
          </p:cNvPr>
          <p:cNvSpPr>
            <a:spLocks noGrp="1"/>
          </p:cNvSpPr>
          <p:nvPr>
            <p:ph type="title"/>
          </p:nvPr>
        </p:nvSpPr>
        <p:spPr>
          <a:xfrm>
            <a:off x="521208" y="978408"/>
            <a:ext cx="4032504" cy="2697480"/>
          </a:xfrm>
        </p:spPr>
        <p:txBody>
          <a:bodyPr>
            <a:normAutofit/>
          </a:bodyPr>
          <a:lstStyle/>
          <a:p>
            <a:r>
              <a:rPr lang="en-US" dirty="0"/>
              <a:t>Gravity Purifier</a:t>
            </a:r>
          </a:p>
        </p:txBody>
      </p:sp>
      <p:sp>
        <p:nvSpPr>
          <p:cNvPr id="16" name="Rectangle 15">
            <a:extLst>
              <a:ext uri="{FF2B5EF4-FFF2-40B4-BE49-F238E27FC236}">
                <a16:creationId xmlns:a16="http://schemas.microsoft.com/office/drawing/2014/main" id="{55BFFCD1-FB09-1129-01CD-7A18E9499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BC75576-3E1A-1029-C4C2-A41558A77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E3746D6-C8BE-BA7D-4569-6C53FCBE4605}"/>
              </a:ext>
            </a:extLst>
          </p:cNvPr>
          <p:cNvSpPr>
            <a:spLocks noGrp="1"/>
          </p:cNvSpPr>
          <p:nvPr>
            <p:ph idx="1"/>
          </p:nvPr>
        </p:nvSpPr>
        <p:spPr>
          <a:xfrm>
            <a:off x="701964" y="1885324"/>
            <a:ext cx="3672101" cy="2418265"/>
          </a:xfrm>
        </p:spPr>
        <p:txBody>
          <a:bodyPr>
            <a:normAutofit fontScale="77500" lnSpcReduction="20000"/>
          </a:bodyPr>
          <a:lstStyle/>
          <a:p>
            <a:pPr marL="0" indent="0">
              <a:buNone/>
            </a:pPr>
            <a:r>
              <a:rPr lang="en-US" dirty="0"/>
              <a:t>Effective against: Viruses, bacteria, protozoa, microplastics, dirt, tastes, odors and chemicals</a:t>
            </a:r>
          </a:p>
          <a:p>
            <a:pPr marL="0" indent="0">
              <a:buNone/>
            </a:pPr>
            <a:r>
              <a:rPr lang="en-US" dirty="0"/>
              <a:t>Flow rate: Up to 1 L per 2 minutes with optimal system setup</a:t>
            </a:r>
          </a:p>
          <a:p>
            <a:pPr marL="0" indent="0">
              <a:buNone/>
            </a:pPr>
            <a:r>
              <a:rPr lang="en-US" dirty="0"/>
              <a:t>Style: Gravity</a:t>
            </a:r>
          </a:p>
          <a:p>
            <a:pPr marL="0" indent="0">
              <a:buNone/>
            </a:pPr>
            <a:r>
              <a:rPr lang="en-US" dirty="0"/>
              <a:t>Best for: 2-6 people depending on needs; choosing one device that works for backcountry, international travel and emergency use</a:t>
            </a:r>
          </a:p>
          <a:p>
            <a:pPr marL="0" indent="0">
              <a:buNone/>
            </a:pPr>
            <a:endParaRPr lang="en-US" b="1" dirty="0"/>
          </a:p>
          <a:p>
            <a:endParaRPr lang="en-US" dirty="0"/>
          </a:p>
        </p:txBody>
      </p:sp>
      <p:sp>
        <p:nvSpPr>
          <p:cNvPr id="8" name="TextBox 7">
            <a:extLst>
              <a:ext uri="{FF2B5EF4-FFF2-40B4-BE49-F238E27FC236}">
                <a16:creationId xmlns:a16="http://schemas.microsoft.com/office/drawing/2014/main" id="{EDDA3568-E064-034E-B7CF-FCCA9E198048}"/>
              </a:ext>
            </a:extLst>
          </p:cNvPr>
          <p:cNvSpPr txBox="1"/>
          <p:nvPr/>
        </p:nvSpPr>
        <p:spPr>
          <a:xfrm>
            <a:off x="775855" y="5119126"/>
            <a:ext cx="9023927" cy="646331"/>
          </a:xfrm>
          <a:prstGeom prst="rect">
            <a:avLst/>
          </a:prstGeom>
          <a:noFill/>
        </p:spPr>
        <p:txBody>
          <a:bodyPr wrap="square" rtlCol="0">
            <a:spAutoFit/>
          </a:bodyPr>
          <a:lstStyle/>
          <a:p>
            <a:r>
              <a:rPr lang="en-US" sz="1200"/>
              <a:t>The  gravity purifier uses the same advanced technologies as the original pump purifier in a high-volume, hands-free design to deliver purified water on demand. Some brands use 0.02-micron hollow fiber media to purify but add a carbon component to help pull out chemicals, tastes and odors. </a:t>
            </a:r>
            <a:endParaRPr lang="en-US" sz="1200" dirty="0"/>
          </a:p>
        </p:txBody>
      </p:sp>
      <p:pic>
        <p:nvPicPr>
          <p:cNvPr id="3" name="Picture 2">
            <a:extLst>
              <a:ext uri="{FF2B5EF4-FFF2-40B4-BE49-F238E27FC236}">
                <a16:creationId xmlns:a16="http://schemas.microsoft.com/office/drawing/2014/main" id="{9BEEBF01-A1BB-EC67-6474-C77505C42970}"/>
              </a:ext>
            </a:extLst>
          </p:cNvPr>
          <p:cNvPicPr>
            <a:picLocks noChangeAspect="1"/>
          </p:cNvPicPr>
          <p:nvPr/>
        </p:nvPicPr>
        <p:blipFill>
          <a:blip r:embed="rId2"/>
          <a:stretch>
            <a:fillRect/>
          </a:stretch>
        </p:blipFill>
        <p:spPr>
          <a:xfrm>
            <a:off x="8457187" y="759640"/>
            <a:ext cx="2685189" cy="4257215"/>
          </a:xfrm>
          <a:prstGeom prst="rect">
            <a:avLst/>
          </a:prstGeom>
        </p:spPr>
      </p:pic>
    </p:spTree>
    <p:extLst>
      <p:ext uri="{BB962C8B-B14F-4D97-AF65-F5344CB8AC3E}">
        <p14:creationId xmlns:p14="http://schemas.microsoft.com/office/powerpoint/2010/main" val="376724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BE4630-7D21-54BB-B1BA-61072E78EDEE}"/>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B15E19F-3B67-7237-BA42-EAE734880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96BFC4-F80E-1CE9-78C5-F8BD530E5CBE}"/>
              </a:ext>
            </a:extLst>
          </p:cNvPr>
          <p:cNvSpPr>
            <a:spLocks noGrp="1"/>
          </p:cNvSpPr>
          <p:nvPr>
            <p:ph type="title"/>
          </p:nvPr>
        </p:nvSpPr>
        <p:spPr>
          <a:xfrm>
            <a:off x="521208" y="978408"/>
            <a:ext cx="4032504" cy="2697480"/>
          </a:xfrm>
        </p:spPr>
        <p:txBody>
          <a:bodyPr>
            <a:normAutofit/>
          </a:bodyPr>
          <a:lstStyle/>
          <a:p>
            <a:r>
              <a:rPr lang="en-US" dirty="0"/>
              <a:t>MICROFILTERS</a:t>
            </a:r>
          </a:p>
        </p:txBody>
      </p:sp>
      <p:sp>
        <p:nvSpPr>
          <p:cNvPr id="16" name="Rectangle 15">
            <a:extLst>
              <a:ext uri="{FF2B5EF4-FFF2-40B4-BE49-F238E27FC236}">
                <a16:creationId xmlns:a16="http://schemas.microsoft.com/office/drawing/2014/main" id="{6CC1EF16-43CA-C432-2AF0-8FAC77F42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A8B47D4-8604-8C0B-EDAB-499E60425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0074794A-1F26-A52F-FCEF-881CFEDA7ADC}"/>
              </a:ext>
            </a:extLst>
          </p:cNvPr>
          <p:cNvSpPr>
            <a:spLocks noGrp="1"/>
          </p:cNvSpPr>
          <p:nvPr>
            <p:ph idx="1"/>
          </p:nvPr>
        </p:nvSpPr>
        <p:spPr>
          <a:xfrm>
            <a:off x="713792" y="1931043"/>
            <a:ext cx="6924497" cy="2418265"/>
          </a:xfrm>
        </p:spPr>
        <p:txBody>
          <a:bodyPr>
            <a:normAutofit fontScale="92500" lnSpcReduction="10000"/>
          </a:bodyPr>
          <a:lstStyle/>
          <a:p>
            <a:pPr marL="0" indent="0">
              <a:buNone/>
            </a:pPr>
            <a:endParaRPr lang="en-US" dirty="0"/>
          </a:p>
          <a:p>
            <a:pPr marL="0" indent="0">
              <a:buNone/>
            </a:pPr>
            <a:r>
              <a:rPr lang="en-US" sz="2600" b="1" dirty="0"/>
              <a:t>Home Emergency Water Filter Kits</a:t>
            </a:r>
          </a:p>
          <a:p>
            <a:pPr marL="0" marR="0">
              <a:lnSpc>
                <a:spcPct val="120000"/>
              </a:lnSpc>
              <a:spcBef>
                <a:spcPts val="0"/>
              </a:spcBef>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Effective against:  Bacteria, protozoa, dirt, microplastics, chemicals, tastes, odors</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Flow rate:  Depends on your spigot</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Style:  Attaches to standard-threaded home spigots</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Best for:  Treating home drinking water if municipal systems are compromised, such as during city boil orders</a:t>
            </a:r>
          </a:p>
          <a:p>
            <a:pPr marL="0" indent="0">
              <a:buNone/>
            </a:pPr>
            <a:endParaRPr lang="en-US" b="1" dirty="0"/>
          </a:p>
          <a:p>
            <a:pPr marL="0" indent="0">
              <a:buNone/>
            </a:pPr>
            <a:endParaRPr lang="en-US" dirty="0"/>
          </a:p>
        </p:txBody>
      </p:sp>
      <p:sp>
        <p:nvSpPr>
          <p:cNvPr id="8" name="TextBox 7">
            <a:extLst>
              <a:ext uri="{FF2B5EF4-FFF2-40B4-BE49-F238E27FC236}">
                <a16:creationId xmlns:a16="http://schemas.microsoft.com/office/drawing/2014/main" id="{0CE047EE-2DD6-71B0-DA6D-02417533965A}"/>
              </a:ext>
            </a:extLst>
          </p:cNvPr>
          <p:cNvSpPr txBox="1"/>
          <p:nvPr/>
        </p:nvSpPr>
        <p:spPr>
          <a:xfrm>
            <a:off x="713792" y="4507208"/>
            <a:ext cx="10760363" cy="2071336"/>
          </a:xfrm>
          <a:prstGeom prst="rect">
            <a:avLst/>
          </a:prstGeom>
          <a:noFill/>
        </p:spPr>
        <p:txBody>
          <a:bodyPr wrap="square" rtlCol="0">
            <a:spAutoFit/>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Home Emergency Water Filter Kits and the like offer a convenient way to treat your home drinking water if it’s ever contaminated, assuming water is still running. This kit allows you to treat the water flowing from your spigot to make it drinkable. The kit’s adapter threads onto standard outdoor spigots, including those often found on backyard cisterns. The microfilter uses hollow fiber technology to remove bacteria, protozoa and particulates, while activated carbon reduces chemicals and tastes. To combat viruses, simply add two drops of bleach to a gallon of treated water and wait 30 minutes. Not effective against chemical contamination.</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MSR kit is protected in hermetically sealed packaging to ensure it’s ready after long-term storage. </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US" sz="1200" dirty="0"/>
              <a:t>. </a:t>
            </a:r>
          </a:p>
        </p:txBody>
      </p:sp>
      <p:pic>
        <p:nvPicPr>
          <p:cNvPr id="5" name="Picture 4">
            <a:extLst>
              <a:ext uri="{FF2B5EF4-FFF2-40B4-BE49-F238E27FC236}">
                <a16:creationId xmlns:a16="http://schemas.microsoft.com/office/drawing/2014/main" id="{BA355A84-638F-90AC-575F-C6B8B26356AB}"/>
              </a:ext>
            </a:extLst>
          </p:cNvPr>
          <p:cNvPicPr>
            <a:picLocks noChangeAspect="1"/>
          </p:cNvPicPr>
          <p:nvPr/>
        </p:nvPicPr>
        <p:blipFill>
          <a:blip r:embed="rId2"/>
          <a:stretch>
            <a:fillRect/>
          </a:stretch>
        </p:blipFill>
        <p:spPr>
          <a:xfrm>
            <a:off x="7830873" y="1315124"/>
            <a:ext cx="3133616" cy="2024047"/>
          </a:xfrm>
          <a:prstGeom prst="rect">
            <a:avLst/>
          </a:prstGeom>
        </p:spPr>
      </p:pic>
    </p:spTree>
    <p:extLst>
      <p:ext uri="{BB962C8B-B14F-4D97-AF65-F5344CB8AC3E}">
        <p14:creationId xmlns:p14="http://schemas.microsoft.com/office/powerpoint/2010/main" val="3438258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ED69CB-8D7C-1E57-D651-ACF2070EF37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3ACDF8C-ED6E-D86E-9167-638DA6B35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98674F-C032-6CA2-990D-DB750DB3B3CD}"/>
              </a:ext>
            </a:extLst>
          </p:cNvPr>
          <p:cNvSpPr>
            <a:spLocks noGrp="1"/>
          </p:cNvSpPr>
          <p:nvPr>
            <p:ph type="title"/>
          </p:nvPr>
        </p:nvSpPr>
        <p:spPr>
          <a:xfrm>
            <a:off x="521208" y="978408"/>
            <a:ext cx="4032504" cy="2697480"/>
          </a:xfrm>
        </p:spPr>
        <p:txBody>
          <a:bodyPr>
            <a:normAutofit/>
          </a:bodyPr>
          <a:lstStyle/>
          <a:p>
            <a:r>
              <a:rPr lang="en-US" dirty="0"/>
              <a:t>Gravity Purifier</a:t>
            </a:r>
          </a:p>
        </p:txBody>
      </p:sp>
      <p:sp>
        <p:nvSpPr>
          <p:cNvPr id="16" name="Rectangle 15">
            <a:extLst>
              <a:ext uri="{FF2B5EF4-FFF2-40B4-BE49-F238E27FC236}">
                <a16:creationId xmlns:a16="http://schemas.microsoft.com/office/drawing/2014/main" id="{B9EF40B9-46C9-86D2-4CF8-FDA77D15B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35D29E7-498A-D978-7F3C-D6CDCDB92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B120D253-FBF1-D99B-DA61-3B1ABA2E02DE}"/>
              </a:ext>
            </a:extLst>
          </p:cNvPr>
          <p:cNvSpPr>
            <a:spLocks noGrp="1"/>
          </p:cNvSpPr>
          <p:nvPr>
            <p:ph idx="1"/>
          </p:nvPr>
        </p:nvSpPr>
        <p:spPr>
          <a:xfrm>
            <a:off x="713792" y="1931043"/>
            <a:ext cx="7303372" cy="2418265"/>
          </a:xfrm>
        </p:spPr>
        <p:txBody>
          <a:bodyPr>
            <a:normAutofit fontScale="92500" lnSpcReduction="20000"/>
          </a:bodyPr>
          <a:lstStyle/>
          <a:p>
            <a:pPr marL="0" indent="0">
              <a:buNone/>
            </a:pPr>
            <a:endParaRPr lang="en-US" dirty="0"/>
          </a:p>
          <a:p>
            <a:pPr marL="0" indent="0">
              <a:buNone/>
            </a:pPr>
            <a:r>
              <a:rPr lang="en-US" sz="2600" b="1" dirty="0"/>
              <a:t>Home Emergency Water Filter Kits</a:t>
            </a:r>
          </a:p>
          <a:p>
            <a:pPr marL="0" marR="0">
              <a:lnSpc>
                <a:spcPct val="120000"/>
              </a:lnSpc>
              <a:spcBef>
                <a:spcPts val="0"/>
              </a:spcBef>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Effective against: Viruses, bacteria, protozoa, microplastics, dirt, tastes, odors and chemicals</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Flow rate: Up to 1 L per 2 minutes with optimal system setup</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Style: Gravity</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Best for: 2-6 people depending on needs; choosing one device that works for backcountry, international travel and emergency use</a:t>
            </a:r>
          </a:p>
          <a:p>
            <a:pPr marL="0" indent="0">
              <a:buNone/>
            </a:pPr>
            <a:endParaRPr lang="en-US" b="1" dirty="0"/>
          </a:p>
          <a:p>
            <a:pPr marL="0" indent="0">
              <a:buNone/>
            </a:pPr>
            <a:endParaRPr lang="en-US" dirty="0"/>
          </a:p>
        </p:txBody>
      </p:sp>
      <p:sp>
        <p:nvSpPr>
          <p:cNvPr id="8" name="TextBox 7">
            <a:extLst>
              <a:ext uri="{FF2B5EF4-FFF2-40B4-BE49-F238E27FC236}">
                <a16:creationId xmlns:a16="http://schemas.microsoft.com/office/drawing/2014/main" id="{3D36AE62-3097-F9D3-E171-5E9BDF31198A}"/>
              </a:ext>
            </a:extLst>
          </p:cNvPr>
          <p:cNvSpPr txBox="1"/>
          <p:nvPr/>
        </p:nvSpPr>
        <p:spPr>
          <a:xfrm>
            <a:off x="713792" y="4507208"/>
            <a:ext cx="10760363" cy="804323"/>
          </a:xfrm>
          <a:prstGeom prst="rect">
            <a:avLst/>
          </a:prstGeom>
          <a:noFill/>
        </p:spPr>
        <p:txBody>
          <a:bodyPr wrap="square" rtlCol="0">
            <a:spAutoFit/>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Platypus brand gravity filtering up to 1.75 liters a minute without any pumping.  With two different sizes—6.0L &amp; 4.0L. Offering an 8 or 12 liter total capacity, either model easily supplies filtered water for drinking, washing up, cooking, and cleaning. </a:t>
            </a:r>
          </a:p>
          <a:p>
            <a:r>
              <a:rPr lang="en-US" sz="1200" dirty="0"/>
              <a:t> </a:t>
            </a:r>
          </a:p>
        </p:txBody>
      </p:sp>
      <p:pic>
        <p:nvPicPr>
          <p:cNvPr id="3" name="Picture 2">
            <a:extLst>
              <a:ext uri="{FF2B5EF4-FFF2-40B4-BE49-F238E27FC236}">
                <a16:creationId xmlns:a16="http://schemas.microsoft.com/office/drawing/2014/main" id="{EDFDEA4E-AB7C-1E94-63D0-397A46B81295}"/>
              </a:ext>
            </a:extLst>
          </p:cNvPr>
          <p:cNvPicPr>
            <a:picLocks noChangeAspect="1"/>
          </p:cNvPicPr>
          <p:nvPr/>
        </p:nvPicPr>
        <p:blipFill>
          <a:blip r:embed="rId2"/>
          <a:stretch>
            <a:fillRect/>
          </a:stretch>
        </p:blipFill>
        <p:spPr>
          <a:xfrm>
            <a:off x="8375904" y="692668"/>
            <a:ext cx="3012023" cy="3594730"/>
          </a:xfrm>
          <a:prstGeom prst="rect">
            <a:avLst/>
          </a:prstGeom>
        </p:spPr>
      </p:pic>
    </p:spTree>
    <p:extLst>
      <p:ext uri="{BB962C8B-B14F-4D97-AF65-F5344CB8AC3E}">
        <p14:creationId xmlns:p14="http://schemas.microsoft.com/office/powerpoint/2010/main" val="155771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FD2EEA-E164-EFBA-2147-21FF60AC4B2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43589F7-4235-CADC-0BB0-00DA2829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009661-1A45-41A5-BC3F-93DA35C3808F}"/>
              </a:ext>
            </a:extLst>
          </p:cNvPr>
          <p:cNvSpPr>
            <a:spLocks noGrp="1"/>
          </p:cNvSpPr>
          <p:nvPr>
            <p:ph type="title"/>
          </p:nvPr>
        </p:nvSpPr>
        <p:spPr>
          <a:xfrm>
            <a:off x="521208" y="978408"/>
            <a:ext cx="6941774" cy="2697480"/>
          </a:xfrm>
        </p:spPr>
        <p:txBody>
          <a:bodyPr>
            <a:normAutofit/>
          </a:bodyPr>
          <a:lstStyle/>
          <a:p>
            <a:pPr marL="0" marR="0">
              <a:lnSpc>
                <a:spcPct val="115000"/>
              </a:lnSpc>
              <a:spcAft>
                <a:spcPts val="800"/>
              </a:spcAft>
              <a:buNone/>
            </a:pPr>
            <a:r>
              <a:rPr lang="en-US" sz="4400" b="1" kern="100" dirty="0">
                <a:effectLst/>
                <a:latin typeface="Aptos" panose="020B0004020202020204" pitchFamily="34" charset="0"/>
                <a:ea typeface="Aptos" panose="020B0004020202020204" pitchFamily="34" charset="0"/>
                <a:cs typeface="Times New Roman" panose="02020603050405020304" pitchFamily="18" charset="0"/>
              </a:rPr>
              <a:t>Water Purification Tablets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8A87D35A-ED4C-3AC3-C3EE-E2802DAF0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A48111D-D135-8A3E-7481-4BA30ADFD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E6C863B-4D5C-5B27-37DB-4CA1397713C8}"/>
              </a:ext>
            </a:extLst>
          </p:cNvPr>
          <p:cNvSpPr>
            <a:spLocks noGrp="1"/>
          </p:cNvSpPr>
          <p:nvPr>
            <p:ph idx="1"/>
          </p:nvPr>
        </p:nvSpPr>
        <p:spPr>
          <a:xfrm>
            <a:off x="713792" y="1931043"/>
            <a:ext cx="7303372" cy="2418265"/>
          </a:xfrm>
        </p:spPr>
        <p:txBody>
          <a:bodyPr>
            <a:normAutofit/>
          </a:bodyPr>
          <a:lstStyle/>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Effective against: Viruses, bacteria, protozoa</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Treatment time: 30-minute wait time while chlorine kills microbes</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Style: Chlorine-based tablet</a:t>
            </a:r>
          </a:p>
          <a:p>
            <a:pPr marL="0" marR="0">
              <a:lnSpc>
                <a:spcPct val="120000"/>
              </a:lnSpc>
              <a:spcBef>
                <a:spcPts val="0"/>
              </a:spcBef>
              <a:buNone/>
            </a:pPr>
            <a:r>
              <a:rPr lang="en-US" sz="1500" b="1" kern="100" dirty="0">
                <a:effectLst/>
                <a:latin typeface="Aptos" panose="020B0004020202020204" pitchFamily="34" charset="0"/>
                <a:ea typeface="Aptos" panose="020B0004020202020204" pitchFamily="34" charset="0"/>
                <a:cs typeface="Times New Roman" panose="02020603050405020304" pitchFamily="18" charset="0"/>
              </a:rPr>
              <a:t>Best for: 1-2 people; adding defense against viruses to any microfilter</a:t>
            </a:r>
          </a:p>
          <a:p>
            <a:pPr marL="0" marR="0">
              <a:lnSpc>
                <a:spcPct val="120000"/>
              </a:lnSpc>
              <a:spcBef>
                <a:spcPts val="0"/>
              </a:spcBef>
              <a:buNone/>
            </a:pPr>
            <a:endParaRPr lang="en-US" sz="1500" b="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dirty="0"/>
          </a:p>
        </p:txBody>
      </p:sp>
      <p:sp>
        <p:nvSpPr>
          <p:cNvPr id="8" name="TextBox 7">
            <a:extLst>
              <a:ext uri="{FF2B5EF4-FFF2-40B4-BE49-F238E27FC236}">
                <a16:creationId xmlns:a16="http://schemas.microsoft.com/office/drawing/2014/main" id="{7AD18D36-9320-E282-6725-7E1C58871F92}"/>
              </a:ext>
            </a:extLst>
          </p:cNvPr>
          <p:cNvSpPr txBox="1"/>
          <p:nvPr/>
        </p:nvSpPr>
        <p:spPr>
          <a:xfrm>
            <a:off x="713792" y="4507208"/>
            <a:ext cx="10760363" cy="1135824"/>
          </a:xfrm>
          <a:prstGeom prst="rect">
            <a:avLst/>
          </a:prstGeom>
          <a:noFill/>
        </p:spPr>
        <p:txBody>
          <a:bodyPr wrap="square" rtlCol="0">
            <a:spAutoFit/>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Water purification tablets make great emergency backup treatment solutions. Ultralight, inexpensive, compact and protected in individual packaging, they’re easy to toss into an emergency kit (or a backpack). Use them after filtering your water in order to combat viruses. </a:t>
            </a:r>
          </a:p>
          <a:p>
            <a:pPr marL="0" marR="0">
              <a:lnSpc>
                <a:spcPct val="115000"/>
              </a:lnSpc>
              <a:spcAft>
                <a:spcPts val="800"/>
              </a:spcAft>
              <a:buNone/>
            </a:pPr>
            <a:endParaRPr lang="en-US" sz="1200" kern="100" dirty="0">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The problems include once consumed, they’re gone.  Also, they don’t work terribly well </a:t>
            </a:r>
            <a:r>
              <a:rPr lang="en-US" sz="1200" kern="100" dirty="0">
                <a:latin typeface="Aptos" panose="020B0004020202020204" pitchFamily="34" charset="0"/>
                <a:ea typeface="Aptos" panose="020B0004020202020204" pitchFamily="34" charset="0"/>
                <a:cs typeface="Times New Roman" panose="02020603050405020304" pitchFamily="18" charset="0"/>
              </a:rPr>
              <a:t>with turbid or cloudy water. </a:t>
            </a:r>
            <a:r>
              <a:rPr lang="en-US" sz="1200" dirty="0"/>
              <a:t> </a:t>
            </a:r>
          </a:p>
        </p:txBody>
      </p:sp>
      <p:pic>
        <p:nvPicPr>
          <p:cNvPr id="5" name="Picture 4">
            <a:extLst>
              <a:ext uri="{FF2B5EF4-FFF2-40B4-BE49-F238E27FC236}">
                <a16:creationId xmlns:a16="http://schemas.microsoft.com/office/drawing/2014/main" id="{BC052C26-97CC-11E4-8B75-7AB7745BFBD9}"/>
              </a:ext>
            </a:extLst>
          </p:cNvPr>
          <p:cNvPicPr>
            <a:picLocks noChangeAspect="1"/>
          </p:cNvPicPr>
          <p:nvPr/>
        </p:nvPicPr>
        <p:blipFill>
          <a:blip r:embed="rId2"/>
          <a:stretch>
            <a:fillRect/>
          </a:stretch>
        </p:blipFill>
        <p:spPr>
          <a:xfrm>
            <a:off x="7564582" y="1214968"/>
            <a:ext cx="3208711" cy="3323649"/>
          </a:xfrm>
          <a:prstGeom prst="rect">
            <a:avLst/>
          </a:prstGeom>
        </p:spPr>
      </p:pic>
    </p:spTree>
    <p:extLst>
      <p:ext uri="{BB962C8B-B14F-4D97-AF65-F5344CB8AC3E}">
        <p14:creationId xmlns:p14="http://schemas.microsoft.com/office/powerpoint/2010/main" val="2927558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51359-9FC6-3ADF-4A54-91FC49F239F2}"/>
              </a:ext>
            </a:extLst>
          </p:cNvPr>
          <p:cNvSpPr>
            <a:spLocks noGrp="1"/>
          </p:cNvSpPr>
          <p:nvPr>
            <p:ph type="title"/>
          </p:nvPr>
        </p:nvSpPr>
        <p:spPr>
          <a:xfrm>
            <a:off x="798299" y="812153"/>
            <a:ext cx="11155680" cy="1463040"/>
          </a:xfrm>
        </p:spPr>
        <p:txBody>
          <a:bodyPr/>
          <a:lstStyle/>
          <a:p>
            <a:r>
              <a:rPr lang="en-US" dirty="0"/>
              <a:t>Plan “B”</a:t>
            </a:r>
          </a:p>
        </p:txBody>
      </p:sp>
      <p:sp>
        <p:nvSpPr>
          <p:cNvPr id="4" name="Rectangle: Rounded Corners 3">
            <a:extLst>
              <a:ext uri="{FF2B5EF4-FFF2-40B4-BE49-F238E27FC236}">
                <a16:creationId xmlns:a16="http://schemas.microsoft.com/office/drawing/2014/main" id="{B0CCDC2E-DB98-5337-11FD-B8B3B9AE987C}"/>
              </a:ext>
            </a:extLst>
          </p:cNvPr>
          <p:cNvSpPr/>
          <p:nvPr/>
        </p:nvSpPr>
        <p:spPr>
          <a:xfrm>
            <a:off x="798299" y="1808733"/>
            <a:ext cx="10196945" cy="4749085"/>
          </a:xfrm>
          <a:prstGeom prst="roundRect">
            <a:avLst/>
          </a:prstGeom>
          <a:noFill/>
          <a:ln w="73025"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 name="TextBox 4">
            <a:extLst>
              <a:ext uri="{FF2B5EF4-FFF2-40B4-BE49-F238E27FC236}">
                <a16:creationId xmlns:a16="http://schemas.microsoft.com/office/drawing/2014/main" id="{48DE68C1-0D32-1ADF-0DC2-E3D2D5FBB609}"/>
              </a:ext>
            </a:extLst>
          </p:cNvPr>
          <p:cNvSpPr txBox="1"/>
          <p:nvPr/>
        </p:nvSpPr>
        <p:spPr>
          <a:xfrm>
            <a:off x="1265382" y="2142836"/>
            <a:ext cx="9171709" cy="5049267"/>
          </a:xfrm>
          <a:prstGeom prst="rect">
            <a:avLst/>
          </a:prstGeom>
          <a:noFill/>
        </p:spPr>
        <p:txBody>
          <a:bodyPr wrap="square" rtlCol="0">
            <a:spAutoFit/>
          </a:bodyPr>
          <a:lstStyle/>
          <a:p>
            <a:pPr marL="0" marR="0">
              <a:lnSpc>
                <a:spcPct val="115000"/>
              </a:lnSpc>
              <a:spcAft>
                <a:spcPts val="800"/>
              </a:spcAft>
              <a:buNone/>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When you’ve left it too late….</a:t>
            </a:r>
          </a:p>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Start with the cleanest water possible. If your available water is murky or sandy, let the sediment settle, then pour the water into another container to help filter out the sediment.</a:t>
            </a:r>
          </a:p>
          <a:p>
            <a:pPr marL="342900" marR="0" lvl="0" indent="-342900">
              <a:lnSpc>
                <a:spcPct val="115000"/>
              </a:lnSpc>
              <a:spcAft>
                <a:spcPts val="80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Boil your water. Be sure to maintain a rolling boil for a full minute. If you live at high altitudes, it’s safer to boil for 3 minutes.</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Use regular household bleach. The CDC recommends adding 16 drops (1/8 teaspoon) of unscented, liquid household bleach per gallon of water. Stir and let stand for 30 minutes before drinking.</a:t>
            </a:r>
          </a:p>
          <a:p>
            <a:pPr marL="342900" marR="0" lvl="0" indent="-342900">
              <a:lnSpc>
                <a:spcPct val="115000"/>
              </a:lnSpc>
              <a:spcAft>
                <a:spcPts val="80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Distill your water to kill any resistant germs and remove other organics. Distilling requires boiling water and collecting only the condensed vapor.</a:t>
            </a:r>
          </a:p>
          <a:p>
            <a:pPr marL="342900" marR="0" lvl="0" indent="-342900">
              <a:lnSpc>
                <a:spcPct val="115000"/>
              </a:lnSpc>
              <a:spcAft>
                <a:spcPts val="800"/>
              </a:spcAft>
              <a:buFont typeface="+mj-lt"/>
              <a:buAutoNum type="arabicPeriod"/>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mj-lt"/>
              <a:buAutoNum type="arabicPeriod"/>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21695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CADD0-32CA-A94A-0905-806696587073}"/>
              </a:ext>
            </a:extLst>
          </p:cNvPr>
          <p:cNvSpPr>
            <a:spLocks noGrp="1"/>
          </p:cNvSpPr>
          <p:nvPr>
            <p:ph type="title"/>
          </p:nvPr>
        </p:nvSpPr>
        <p:spPr/>
        <p:txBody>
          <a:bodyPr/>
          <a:lstStyle/>
          <a:p>
            <a:r>
              <a:rPr lang="en-US"/>
              <a:t>SUMMARY</a:t>
            </a:r>
            <a:endParaRPr lang="en-US" dirty="0"/>
          </a:p>
        </p:txBody>
      </p:sp>
      <p:sp>
        <p:nvSpPr>
          <p:cNvPr id="4" name="Content Placeholder 3">
            <a:extLst>
              <a:ext uri="{FF2B5EF4-FFF2-40B4-BE49-F238E27FC236}">
                <a16:creationId xmlns:a16="http://schemas.microsoft.com/office/drawing/2014/main" id="{0F677BC8-502C-36A4-4AD9-23586571B0BA}"/>
              </a:ext>
            </a:extLst>
          </p:cNvPr>
          <p:cNvSpPr>
            <a:spLocks noGrp="1"/>
          </p:cNvSpPr>
          <p:nvPr>
            <p:ph idx="1"/>
          </p:nvPr>
        </p:nvSpPr>
        <p:spPr>
          <a:xfrm>
            <a:off x="521208" y="2578608"/>
            <a:ext cx="6317337" cy="3767328"/>
          </a:xfrm>
        </p:spPr>
        <p:txBody>
          <a:bodyPr>
            <a:normAutofit fontScale="92500" lnSpcReduction="10000"/>
          </a:bodyPr>
          <a:lstStyle/>
          <a:p>
            <a:pPr marL="0" marR="0">
              <a:lnSpc>
                <a:spcPct val="115000"/>
              </a:lnSpc>
              <a:spcAft>
                <a:spcPts val="800"/>
              </a:spcAft>
              <a:buNone/>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As you can see, you have several options for disinfecting water in an emergency situation.  These are resource and time intensive.  It pays to be prepared for the worst, so use these tips if you’re in the process of building your home emergency water supply kit. Or, just couldn’t have been bothered….</a:t>
            </a:r>
          </a:p>
          <a:p>
            <a:endParaRPr lang="en-US" dirty="0"/>
          </a:p>
        </p:txBody>
      </p:sp>
      <p:pic>
        <p:nvPicPr>
          <p:cNvPr id="5" name="Picture 4">
            <a:extLst>
              <a:ext uri="{FF2B5EF4-FFF2-40B4-BE49-F238E27FC236}">
                <a16:creationId xmlns:a16="http://schemas.microsoft.com/office/drawing/2014/main" id="{9F55036D-3902-9F8F-D80D-16FFD975A806}"/>
              </a:ext>
            </a:extLst>
          </p:cNvPr>
          <p:cNvPicPr>
            <a:picLocks noChangeAspect="1"/>
          </p:cNvPicPr>
          <p:nvPr/>
        </p:nvPicPr>
        <p:blipFill>
          <a:blip r:embed="rId2"/>
          <a:stretch>
            <a:fillRect/>
          </a:stretch>
        </p:blipFill>
        <p:spPr>
          <a:xfrm>
            <a:off x="7169285" y="2521374"/>
            <a:ext cx="4711429" cy="2686987"/>
          </a:xfrm>
          <a:prstGeom prst="rect">
            <a:avLst/>
          </a:prstGeom>
        </p:spPr>
      </p:pic>
    </p:spTree>
    <p:extLst>
      <p:ext uri="{BB962C8B-B14F-4D97-AF65-F5344CB8AC3E}">
        <p14:creationId xmlns:p14="http://schemas.microsoft.com/office/powerpoint/2010/main" val="2627102742"/>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1094</TotalTime>
  <Words>3217</Words>
  <Application>Microsoft Office PowerPoint</Application>
  <PresentationFormat>Widescreen</PresentationFormat>
  <Paragraphs>171</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Arial</vt:lpstr>
      <vt:lpstr>Bierstadt</vt:lpstr>
      <vt:lpstr>Symbol</vt:lpstr>
      <vt:lpstr>Times New Roman</vt:lpstr>
      <vt:lpstr>GestaltVTI</vt:lpstr>
      <vt:lpstr>Water Security After a Disaster</vt:lpstr>
      <vt:lpstr>PowerPoint Presentation</vt:lpstr>
      <vt:lpstr>Background Recent disasters in the United States, Japan and New Zealand have damaged parts of water and wastewater systems, leaving people without access to clean water and flushable toilets for long periods.   Risks to Vancouver and Region   - Megathrust earthquake could shatter Metro Vancouver’s capacity to send water to its 21 municipalities.  - Shallow Crustal Earthquake (Near-surface Fault)  - Secondary Hazards     - Landslides     - Dam Compromise     - Fire Hazards</vt:lpstr>
      <vt:lpstr>Problems with Obtaining Clean Water in Vancouver After a Major Earthquake</vt:lpstr>
      <vt:lpstr>We may need to live without running water for days, weeks, or possibly months.   To stay healthy, we will need water and good sanitation practices. Water is a a bedrock need for survival.  Deadly diseases can spread when water supply is not handled and sequestered safely. </vt:lpstr>
      <vt:lpstr>How Long Without Water?</vt:lpstr>
      <vt:lpstr>      Dehydration</vt:lpstr>
      <vt:lpstr>Takeaway:   After the earthquake, many Vancouverites may be without a source of potable water for weeks or months.   If the faucets aren't running, you'll have to rely on your emergency water supply until you can get help.    </vt:lpstr>
      <vt:lpstr>Types of Contamination</vt:lpstr>
      <vt:lpstr>PowerPoint Presentation</vt:lpstr>
      <vt:lpstr>PowerPoint Presentation</vt:lpstr>
      <vt:lpstr>Potential Water Sources After an Earthquake</vt:lpstr>
      <vt:lpstr>Potential Water Sources After an Earthquake</vt:lpstr>
      <vt:lpstr>Pre-Disaster Storage of Water</vt:lpstr>
      <vt:lpstr>PowerPoint Presentation</vt:lpstr>
      <vt:lpstr>PowerPoint Presentation</vt:lpstr>
      <vt:lpstr>Means of Decontaminating Water </vt:lpstr>
      <vt:lpstr>Chemical Treatment of Water  </vt:lpstr>
      <vt:lpstr>Emergency Water Filters and Purifiers  </vt:lpstr>
      <vt:lpstr>PURIFIERS</vt:lpstr>
      <vt:lpstr>Gravity Purifier</vt:lpstr>
      <vt:lpstr>MICROFILTERS</vt:lpstr>
      <vt:lpstr>Gravity Purifier</vt:lpstr>
      <vt:lpstr>Water Purification Tablets</vt:lpstr>
      <vt:lpstr>Plan “B”</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copperloss Green</dc:creator>
  <cp:lastModifiedBy>Christopher Green</cp:lastModifiedBy>
  <cp:revision>8</cp:revision>
  <dcterms:created xsi:type="dcterms:W3CDTF">2025-03-22T02:25:44Z</dcterms:created>
  <dcterms:modified xsi:type="dcterms:W3CDTF">2026-02-14T17:38:33Z</dcterms:modified>
</cp:coreProperties>
</file>